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64" r:id="rId2"/>
    <p:sldId id="271" r:id="rId3"/>
    <p:sldId id="269" r:id="rId4"/>
    <p:sldId id="283" r:id="rId5"/>
    <p:sldId id="275" r:id="rId6"/>
    <p:sldId id="312" r:id="rId7"/>
    <p:sldId id="274" r:id="rId8"/>
    <p:sldId id="318" r:id="rId9"/>
    <p:sldId id="322" r:id="rId10"/>
    <p:sldId id="319" r:id="rId11"/>
    <p:sldId id="320" r:id="rId12"/>
    <p:sldId id="276" r:id="rId13"/>
    <p:sldId id="323" r:id="rId14"/>
    <p:sldId id="333" r:id="rId15"/>
    <p:sldId id="334" r:id="rId16"/>
    <p:sldId id="326" r:id="rId17"/>
    <p:sldId id="280" r:id="rId18"/>
    <p:sldId id="335" r:id="rId19"/>
    <p:sldId id="281" r:id="rId20"/>
    <p:sldId id="330" r:id="rId21"/>
    <p:sldId id="311" r:id="rId22"/>
    <p:sldId id="267" r:id="rId23"/>
    <p:sldId id="299" r:id="rId24"/>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33"/>
    <a:srgbClr val="FF00FF"/>
    <a:srgbClr val="FFFFFF"/>
    <a:srgbClr val="00FF00"/>
    <a:srgbClr val="FE5086"/>
    <a:srgbClr val="FE407B"/>
    <a:srgbClr val="FFCDDF"/>
    <a:srgbClr val="FF6699"/>
    <a:srgbClr val="FFCD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00" autoAdjust="0"/>
  </p:normalViewPr>
  <p:slideViewPr>
    <p:cSldViewPr>
      <p:cViewPr varScale="1">
        <p:scale>
          <a:sx n="76" d="100"/>
          <a:sy n="76" d="100"/>
        </p:scale>
        <p:origin x="96" y="70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7" d="100"/>
          <a:sy n="87" d="100"/>
        </p:scale>
        <p:origin x="157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5D4C16-7203-4DA5-8C14-1EF6E5D8D8C5}" type="datetimeFigureOut">
              <a:rPr lang="ko-KR" altLang="en-US" smtClean="0"/>
              <a:t>2021-04-06</a:t>
            </a:fld>
            <a:endParaRPr lang="ko-KR" altLang="en-US"/>
          </a:p>
        </p:txBody>
      </p:sp>
      <p:sp>
        <p:nvSpPr>
          <p:cNvPr id="4" name="슬라이드 이미지 개체 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63137B-CB16-486C-8865-6264DD5F7790}" type="slidenum">
              <a:rPr lang="ko-KR" altLang="en-US" smtClean="0"/>
              <a:t>‹#›</a:t>
            </a:fld>
            <a:endParaRPr lang="ko-KR" altLang="en-US"/>
          </a:p>
        </p:txBody>
      </p:sp>
    </p:spTree>
    <p:extLst>
      <p:ext uri="{BB962C8B-B14F-4D97-AF65-F5344CB8AC3E}">
        <p14:creationId xmlns:p14="http://schemas.microsoft.com/office/powerpoint/2010/main" val="146034043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a:t>
            </a:fld>
            <a:endParaRPr lang="ko-KR" altLang="en-US"/>
          </a:p>
        </p:txBody>
      </p:sp>
    </p:spTree>
    <p:extLst>
      <p:ext uri="{BB962C8B-B14F-4D97-AF65-F5344CB8AC3E}">
        <p14:creationId xmlns:p14="http://schemas.microsoft.com/office/powerpoint/2010/main" val="102151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12</a:t>
            </a:fld>
            <a:endParaRPr lang="ko-KR" altLang="en-US"/>
          </a:p>
        </p:txBody>
      </p:sp>
    </p:spTree>
    <p:extLst>
      <p:ext uri="{BB962C8B-B14F-4D97-AF65-F5344CB8AC3E}">
        <p14:creationId xmlns:p14="http://schemas.microsoft.com/office/powerpoint/2010/main" val="2174671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13</a:t>
            </a:fld>
            <a:endParaRPr lang="ko-KR" altLang="en-US"/>
          </a:p>
        </p:txBody>
      </p:sp>
    </p:spTree>
    <p:extLst>
      <p:ext uri="{BB962C8B-B14F-4D97-AF65-F5344CB8AC3E}">
        <p14:creationId xmlns:p14="http://schemas.microsoft.com/office/powerpoint/2010/main" val="2877041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14</a:t>
            </a:fld>
            <a:endParaRPr lang="ko-KR" altLang="en-US"/>
          </a:p>
        </p:txBody>
      </p:sp>
    </p:spTree>
    <p:extLst>
      <p:ext uri="{BB962C8B-B14F-4D97-AF65-F5344CB8AC3E}">
        <p14:creationId xmlns:p14="http://schemas.microsoft.com/office/powerpoint/2010/main" val="204344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15</a:t>
            </a:fld>
            <a:endParaRPr lang="ko-KR" altLang="en-US"/>
          </a:p>
        </p:txBody>
      </p:sp>
    </p:spTree>
    <p:extLst>
      <p:ext uri="{BB962C8B-B14F-4D97-AF65-F5344CB8AC3E}">
        <p14:creationId xmlns:p14="http://schemas.microsoft.com/office/powerpoint/2010/main" val="2617419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16</a:t>
            </a:fld>
            <a:endParaRPr lang="ko-KR" altLang="en-US"/>
          </a:p>
        </p:txBody>
      </p:sp>
    </p:spTree>
    <p:extLst>
      <p:ext uri="{BB962C8B-B14F-4D97-AF65-F5344CB8AC3E}">
        <p14:creationId xmlns:p14="http://schemas.microsoft.com/office/powerpoint/2010/main" val="3132844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17</a:t>
            </a:fld>
            <a:endParaRPr lang="ko-KR" altLang="en-US"/>
          </a:p>
        </p:txBody>
      </p:sp>
    </p:spTree>
    <p:extLst>
      <p:ext uri="{BB962C8B-B14F-4D97-AF65-F5344CB8AC3E}">
        <p14:creationId xmlns:p14="http://schemas.microsoft.com/office/powerpoint/2010/main" val="2319356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18</a:t>
            </a:fld>
            <a:endParaRPr lang="ko-KR" altLang="en-US"/>
          </a:p>
        </p:txBody>
      </p:sp>
    </p:spTree>
    <p:extLst>
      <p:ext uri="{BB962C8B-B14F-4D97-AF65-F5344CB8AC3E}">
        <p14:creationId xmlns:p14="http://schemas.microsoft.com/office/powerpoint/2010/main" val="2228080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19</a:t>
            </a:fld>
            <a:endParaRPr lang="ko-KR" altLang="en-US"/>
          </a:p>
        </p:txBody>
      </p:sp>
    </p:spTree>
    <p:extLst>
      <p:ext uri="{BB962C8B-B14F-4D97-AF65-F5344CB8AC3E}">
        <p14:creationId xmlns:p14="http://schemas.microsoft.com/office/powerpoint/2010/main" val="3709536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20</a:t>
            </a:fld>
            <a:endParaRPr lang="ko-KR" altLang="en-US"/>
          </a:p>
        </p:txBody>
      </p:sp>
    </p:spTree>
    <p:extLst>
      <p:ext uri="{BB962C8B-B14F-4D97-AF65-F5344CB8AC3E}">
        <p14:creationId xmlns:p14="http://schemas.microsoft.com/office/powerpoint/2010/main" val="310495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21</a:t>
            </a:fld>
            <a:endParaRPr lang="ko-KR" altLang="en-US"/>
          </a:p>
        </p:txBody>
      </p:sp>
    </p:spTree>
    <p:extLst>
      <p:ext uri="{BB962C8B-B14F-4D97-AF65-F5344CB8AC3E}">
        <p14:creationId xmlns:p14="http://schemas.microsoft.com/office/powerpoint/2010/main" val="272341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4</a:t>
            </a:fld>
            <a:endParaRPr lang="ko-KR" altLang="en-US"/>
          </a:p>
        </p:txBody>
      </p:sp>
    </p:spTree>
    <p:extLst>
      <p:ext uri="{BB962C8B-B14F-4D97-AF65-F5344CB8AC3E}">
        <p14:creationId xmlns:p14="http://schemas.microsoft.com/office/powerpoint/2010/main" val="3350897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22</a:t>
            </a:fld>
            <a:endParaRPr lang="ko-KR" altLang="en-US"/>
          </a:p>
        </p:txBody>
      </p:sp>
    </p:spTree>
    <p:extLst>
      <p:ext uri="{BB962C8B-B14F-4D97-AF65-F5344CB8AC3E}">
        <p14:creationId xmlns:p14="http://schemas.microsoft.com/office/powerpoint/2010/main" val="925959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5</a:t>
            </a:fld>
            <a:endParaRPr lang="ko-KR" altLang="en-US"/>
          </a:p>
        </p:txBody>
      </p:sp>
    </p:spTree>
    <p:extLst>
      <p:ext uri="{BB962C8B-B14F-4D97-AF65-F5344CB8AC3E}">
        <p14:creationId xmlns:p14="http://schemas.microsoft.com/office/powerpoint/2010/main" val="1831128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kern="1200" baseline="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6</a:t>
            </a:fld>
            <a:endParaRPr lang="ko-KR" altLang="en-US"/>
          </a:p>
        </p:txBody>
      </p:sp>
    </p:spTree>
    <p:extLst>
      <p:ext uri="{BB962C8B-B14F-4D97-AF65-F5344CB8AC3E}">
        <p14:creationId xmlns:p14="http://schemas.microsoft.com/office/powerpoint/2010/main" val="2072459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7</a:t>
            </a:fld>
            <a:endParaRPr lang="ko-KR" altLang="en-US"/>
          </a:p>
        </p:txBody>
      </p:sp>
    </p:spTree>
    <p:extLst>
      <p:ext uri="{BB962C8B-B14F-4D97-AF65-F5344CB8AC3E}">
        <p14:creationId xmlns:p14="http://schemas.microsoft.com/office/powerpoint/2010/main" val="3064474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8</a:t>
            </a:fld>
            <a:endParaRPr lang="ko-KR" altLang="en-US"/>
          </a:p>
        </p:txBody>
      </p:sp>
    </p:spTree>
    <p:extLst>
      <p:ext uri="{BB962C8B-B14F-4D97-AF65-F5344CB8AC3E}">
        <p14:creationId xmlns:p14="http://schemas.microsoft.com/office/powerpoint/2010/main" val="4217755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9</a:t>
            </a:fld>
            <a:endParaRPr lang="ko-KR" altLang="en-US"/>
          </a:p>
        </p:txBody>
      </p:sp>
    </p:spTree>
    <p:extLst>
      <p:ext uri="{BB962C8B-B14F-4D97-AF65-F5344CB8AC3E}">
        <p14:creationId xmlns:p14="http://schemas.microsoft.com/office/powerpoint/2010/main" val="4280125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10</a:t>
            </a:fld>
            <a:endParaRPr lang="ko-KR" altLang="en-US"/>
          </a:p>
        </p:txBody>
      </p:sp>
    </p:spTree>
    <p:extLst>
      <p:ext uri="{BB962C8B-B14F-4D97-AF65-F5344CB8AC3E}">
        <p14:creationId xmlns:p14="http://schemas.microsoft.com/office/powerpoint/2010/main" val="317620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11</a:t>
            </a:fld>
            <a:endParaRPr lang="ko-KR" altLang="en-US"/>
          </a:p>
        </p:txBody>
      </p:sp>
    </p:spTree>
    <p:extLst>
      <p:ext uri="{BB962C8B-B14F-4D97-AF65-F5344CB8AC3E}">
        <p14:creationId xmlns:p14="http://schemas.microsoft.com/office/powerpoint/2010/main" val="2859382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1026" name="Picture 2" descr="C:\Users\USER\Desktop\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2" r="24273"/>
          <a:stretch/>
        </p:blipFill>
        <p:spPr bwMode="auto">
          <a:xfrm>
            <a:off x="1292530" y="-22807"/>
            <a:ext cx="7851471" cy="5186845"/>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userDrawn="1"/>
        </p:nvSpPr>
        <p:spPr>
          <a:xfrm>
            <a:off x="3131840" y="2301720"/>
            <a:ext cx="6012160" cy="2862318"/>
          </a:xfrm>
          <a:prstGeom prst="rect">
            <a:avLst/>
          </a:prstGeom>
          <a:gradFill>
            <a:gsLst>
              <a:gs pos="49000">
                <a:srgbClr val="7030A0">
                  <a:alpha val="26000"/>
                </a:srgbClr>
              </a:gs>
              <a:gs pos="100000">
                <a:schemeClr val="tx2">
                  <a:alpha val="49000"/>
                </a:schemeClr>
              </a:gs>
              <a:gs pos="2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 name="그룹 4"/>
          <p:cNvGrpSpPr/>
          <p:nvPr userDrawn="1"/>
        </p:nvGrpSpPr>
        <p:grpSpPr>
          <a:xfrm>
            <a:off x="1" y="-22807"/>
            <a:ext cx="5937111" cy="5186845"/>
            <a:chOff x="0" y="-30409"/>
            <a:chExt cx="5937111" cy="6915793"/>
          </a:xfrm>
        </p:grpSpPr>
        <p:sp>
          <p:nvSpPr>
            <p:cNvPr id="3" name="평행 사변형 2"/>
            <p:cNvSpPr/>
            <p:nvPr userDrawn="1"/>
          </p:nvSpPr>
          <p:spPr>
            <a:xfrm>
              <a:off x="1005071" y="-30409"/>
              <a:ext cx="4932040" cy="6915793"/>
            </a:xfrm>
            <a:prstGeom prst="parallelogram">
              <a:avLst>
                <a:gd name="adj" fmla="val 47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p:cNvSpPr/>
            <p:nvPr userDrawn="1"/>
          </p:nvSpPr>
          <p:spPr>
            <a:xfrm>
              <a:off x="0" y="-30409"/>
              <a:ext cx="3419872" cy="6915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제목 1"/>
          <p:cNvSpPr>
            <a:spLocks noGrp="1"/>
          </p:cNvSpPr>
          <p:nvPr userDrawn="1">
            <p:ph type="ctrTitle" hasCustomPrompt="1"/>
          </p:nvPr>
        </p:nvSpPr>
        <p:spPr>
          <a:xfrm>
            <a:off x="507412" y="1469447"/>
            <a:ext cx="4866752" cy="1188132"/>
          </a:xfrm>
        </p:spPr>
        <p:txBody>
          <a:bodyPr>
            <a:normAutofit/>
          </a:bodyPr>
          <a:lstStyle>
            <a:lvl1pPr algn="l">
              <a:defRPr lang="ko-KR" altLang="en-US" sz="4000" b="1" i="0" kern="1200" spc="0" baseline="0" dirty="0">
                <a:ln>
                  <a:solidFill>
                    <a:schemeClr val="accent1">
                      <a:shade val="50000"/>
                      <a:alpha val="0"/>
                    </a:schemeClr>
                  </a:solidFill>
                </a:ln>
                <a:solidFill>
                  <a:schemeClr val="tx2"/>
                </a:solidFill>
                <a:latin typeface="Arial" pitchFamily="34" charset="0"/>
                <a:ea typeface="맑은 고딕" panose="020B0503020000020004" pitchFamily="50" charset="-127"/>
                <a:cs typeface="Arial" pitchFamily="34" charset="0"/>
              </a:defRPr>
            </a:lvl1pPr>
          </a:lstStyle>
          <a:p>
            <a:r>
              <a:rPr lang="en-US" altLang="ko-KR" dirty="0" smtClean="0"/>
              <a:t>Title</a:t>
            </a:r>
            <a:endParaRPr lang="ko-KR" altLang="en-US" dirty="0"/>
          </a:p>
        </p:txBody>
      </p:sp>
      <p:sp>
        <p:nvSpPr>
          <p:cNvPr id="6" name="텍스트 개체 틀 5"/>
          <p:cNvSpPr>
            <a:spLocks noGrp="1"/>
          </p:cNvSpPr>
          <p:nvPr>
            <p:ph type="body" sz="quarter" idx="10" hasCustomPrompt="1"/>
          </p:nvPr>
        </p:nvSpPr>
        <p:spPr>
          <a:xfrm>
            <a:off x="575862" y="2718223"/>
            <a:ext cx="4860235" cy="324036"/>
          </a:xfrm>
        </p:spPr>
        <p:txBody>
          <a:bodyPr>
            <a:noAutofit/>
          </a:bodyPr>
          <a:lstStyle>
            <a:lvl1pPr marL="0" indent="0" algn="l">
              <a:buFontTx/>
              <a:buNone/>
              <a:defRPr lang="ko-KR" altLang="en-US" sz="2000" b="0" kern="1200" spc="0" baseline="0" dirty="0" smtClean="0">
                <a:ln>
                  <a:solidFill>
                    <a:schemeClr val="accent1">
                      <a:shade val="50000"/>
                      <a:alpha val="0"/>
                    </a:schemeClr>
                  </a:solidFill>
                </a:ln>
                <a:solidFill>
                  <a:schemeClr val="accent1"/>
                </a:solidFill>
                <a:latin typeface="Arial" pitchFamily="34" charset="0"/>
                <a:ea typeface="맑은 고딕" panose="020B0503020000020004" pitchFamily="50" charset="-127"/>
                <a:cs typeface="Arial" pitchFamily="34" charset="0"/>
              </a:defRPr>
            </a:lvl1pPr>
            <a:lvl2pPr marL="4572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2pPr>
            <a:lvl3pPr marL="9144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3pPr>
            <a:lvl4pPr marL="13716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4pPr>
            <a:lvl5pPr marL="1828800" indent="0">
              <a:buFontTx/>
              <a:buNone/>
              <a:defRPr lang="ko-KR" altLang="en-US" sz="2800" b="1" kern="1200" spc="-150" dirty="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5pPr>
          </a:lstStyle>
          <a:p>
            <a:pPr lvl="0"/>
            <a:r>
              <a:rPr lang="en-US" altLang="ko-KR" dirty="0" smtClean="0"/>
              <a:t>CONTENTS</a:t>
            </a:r>
            <a:endParaRPr lang="ko-KR" altLang="en-US" dirty="0" smtClean="0"/>
          </a:p>
        </p:txBody>
      </p:sp>
      <p:sp>
        <p:nvSpPr>
          <p:cNvPr id="18" name="텍스트 개체 틀 5"/>
          <p:cNvSpPr>
            <a:spLocks noGrp="1"/>
          </p:cNvSpPr>
          <p:nvPr>
            <p:ph type="body" sz="quarter" idx="11"/>
          </p:nvPr>
        </p:nvSpPr>
        <p:spPr>
          <a:xfrm>
            <a:off x="-1151905" y="7052888"/>
            <a:ext cx="10295906" cy="261443"/>
          </a:xfrm>
        </p:spPr>
        <p:txBody>
          <a:bodyPr>
            <a:noAutofit/>
          </a:bodyPr>
          <a:lstStyle>
            <a:lvl1pPr marL="0" indent="0" algn="ctr">
              <a:buFontTx/>
              <a:buNone/>
              <a:defRPr lang="ko-KR" altLang="en-US" sz="1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1pPr>
            <a:lvl2pPr marL="4572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2pPr>
            <a:lvl3pPr marL="9144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3pPr>
            <a:lvl4pPr marL="13716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4pPr>
            <a:lvl5pPr marL="1828800" indent="0">
              <a:buFontTx/>
              <a:buNone/>
              <a:defRPr lang="ko-KR" altLang="en-US" sz="2800" b="1" kern="1200" spc="-150" dirty="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5pPr>
          </a:lstStyle>
          <a:p>
            <a:pPr lvl="0"/>
            <a:r>
              <a:rPr lang="ko-KR" altLang="en-US" dirty="0" smtClean="0"/>
              <a:t>마스터 텍스트 스타일을 편집합니다</a:t>
            </a:r>
          </a:p>
        </p:txBody>
      </p:sp>
      <p:sp>
        <p:nvSpPr>
          <p:cNvPr id="7" name="평행 사변형 6"/>
          <p:cNvSpPr/>
          <p:nvPr userDrawn="1"/>
        </p:nvSpPr>
        <p:spPr>
          <a:xfrm>
            <a:off x="3426455" y="2802462"/>
            <a:ext cx="1584176" cy="2361576"/>
          </a:xfrm>
          <a:prstGeom prst="parallelogram">
            <a:avLst>
              <a:gd name="adj" fmla="val 64929"/>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평행 사변형 20"/>
          <p:cNvSpPr/>
          <p:nvPr userDrawn="1"/>
        </p:nvSpPr>
        <p:spPr>
          <a:xfrm>
            <a:off x="4642200" y="-22806"/>
            <a:ext cx="1152128" cy="1124564"/>
          </a:xfrm>
          <a:prstGeom prst="parallelogram">
            <a:avLst>
              <a:gd name="adj" fmla="val 45962"/>
            </a:avLst>
          </a:prstGeom>
          <a:solidFill>
            <a:schemeClr val="accent1">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평행 사변형 21"/>
          <p:cNvSpPr/>
          <p:nvPr userDrawn="1"/>
        </p:nvSpPr>
        <p:spPr>
          <a:xfrm>
            <a:off x="8028385" y="0"/>
            <a:ext cx="928857" cy="1685724"/>
          </a:xfrm>
          <a:prstGeom prst="parallelogram">
            <a:avLst>
              <a:gd name="adj" fmla="val 82283"/>
            </a:avLst>
          </a:prstGeom>
          <a:gradFill>
            <a:gsLst>
              <a:gs pos="0">
                <a:schemeClr val="accent1">
                  <a:tint val="66000"/>
                  <a:satMod val="160000"/>
                  <a:alpha val="67000"/>
                </a:scheme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평행 사변형 22"/>
          <p:cNvSpPr/>
          <p:nvPr userDrawn="1"/>
        </p:nvSpPr>
        <p:spPr>
          <a:xfrm>
            <a:off x="4860032" y="469965"/>
            <a:ext cx="1152128" cy="1124564"/>
          </a:xfrm>
          <a:prstGeom prst="parallelogram">
            <a:avLst>
              <a:gd name="adj" fmla="val 45962"/>
            </a:avLst>
          </a:pr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평행 사변형 14"/>
          <p:cNvSpPr/>
          <p:nvPr userDrawn="1"/>
        </p:nvSpPr>
        <p:spPr>
          <a:xfrm>
            <a:off x="7380313" y="493613"/>
            <a:ext cx="928857" cy="1685724"/>
          </a:xfrm>
          <a:prstGeom prst="parallelogram">
            <a:avLst>
              <a:gd name="adj" fmla="val 82283"/>
            </a:avLst>
          </a:prstGeom>
          <a:gradFill>
            <a:gsLst>
              <a:gs pos="2083">
                <a:schemeClr val="accent1">
                  <a:tint val="66000"/>
                  <a:satMod val="160000"/>
                  <a:alpha val="0"/>
                </a:schemeClr>
              </a:gs>
              <a:gs pos="52000">
                <a:schemeClr val="accent1">
                  <a:tint val="66000"/>
                  <a:satMod val="160000"/>
                  <a:alpha val="36000"/>
                </a:scheme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50" name="Picture 2" descr="C:\Users\USER\Desktop\새로고_국가기상위성센터NM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5576" y="4546429"/>
            <a:ext cx="1227678" cy="26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6730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7" name="텍스트 개체 틀 2"/>
          <p:cNvSpPr>
            <a:spLocks noGrp="1"/>
          </p:cNvSpPr>
          <p:nvPr>
            <p:ph type="body" idx="14" hasCustomPrompt="1"/>
          </p:nvPr>
        </p:nvSpPr>
        <p:spPr>
          <a:xfrm>
            <a:off x="899592" y="3183408"/>
            <a:ext cx="3240360" cy="198432"/>
          </a:xfrm>
        </p:spPr>
        <p:txBody>
          <a:bodyPr anchor="t">
            <a:noAutofit/>
          </a:bodyPr>
          <a:lstStyle>
            <a:lvl1pPr marL="0" indent="0" algn="l" defTabSz="914400" rtl="0" eaLnBrk="1" latinLnBrk="1" hangingPunct="1">
              <a:spcBef>
                <a:spcPct val="0"/>
              </a:spcBef>
              <a:buNone/>
              <a:defRPr lang="ko-KR" altLang="en-US" sz="1600" kern="1200" spc="0" baseline="0" dirty="0" smtClean="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dirty="0" smtClean="0"/>
              <a:t>Contents</a:t>
            </a:r>
            <a:endParaRPr lang="ko-KR" altLang="en-US" dirty="0" smtClean="0"/>
          </a:p>
        </p:txBody>
      </p:sp>
      <p:sp>
        <p:nvSpPr>
          <p:cNvPr id="8" name="제목 1"/>
          <p:cNvSpPr>
            <a:spLocks noGrp="1"/>
          </p:cNvSpPr>
          <p:nvPr>
            <p:ph type="title" hasCustomPrompt="1"/>
          </p:nvPr>
        </p:nvSpPr>
        <p:spPr>
          <a:xfrm>
            <a:off x="899592" y="2949792"/>
            <a:ext cx="3178696" cy="270030"/>
          </a:xfrm>
        </p:spPr>
        <p:txBody>
          <a:bodyPr>
            <a:noAutofit/>
          </a:bodyPr>
          <a:lstStyle>
            <a:lvl1pPr marL="0" algn="l" defTabSz="914400" rtl="0" eaLnBrk="1" latinLnBrk="1" hangingPunct="1">
              <a:defRPr lang="ko-KR" altLang="en-US" sz="2000" b="1" kern="1200" spc="0" baseline="0" dirty="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stStyle>
          <a:p>
            <a:r>
              <a:rPr lang="en-US" altLang="ko-KR" dirty="0" smtClean="0"/>
              <a:t>Title</a:t>
            </a:r>
            <a:endParaRPr lang="ko-KR" altLang="en-US" dirty="0"/>
          </a:p>
        </p:txBody>
      </p:sp>
      <p:pic>
        <p:nvPicPr>
          <p:cNvPr id="9" name="Picture 2" descr="C:\Users\USER\Desktop\센터.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8071" b="5128"/>
          <a:stretch/>
        </p:blipFill>
        <p:spPr bwMode="auto">
          <a:xfrm>
            <a:off x="1" y="-3459"/>
            <a:ext cx="9144000" cy="2530364"/>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4"/>
          <p:cNvSpPr/>
          <p:nvPr userDrawn="1"/>
        </p:nvSpPr>
        <p:spPr>
          <a:xfrm>
            <a:off x="0" y="-3459"/>
            <a:ext cx="9144000" cy="2530364"/>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직사각형 2"/>
          <p:cNvSpPr/>
          <p:nvPr userDrawn="1"/>
        </p:nvSpPr>
        <p:spPr>
          <a:xfrm>
            <a:off x="467544" y="1999450"/>
            <a:ext cx="1709121" cy="523220"/>
          </a:xfrm>
          <a:prstGeom prst="rect">
            <a:avLst/>
          </a:prstGeom>
        </p:spPr>
        <p:txBody>
          <a:bodyPr wrap="none">
            <a:spAutoFit/>
          </a:bodyPr>
          <a:lstStyle/>
          <a:p>
            <a:pPr algn="ctr"/>
            <a:r>
              <a:rPr lang="en-US" altLang="ko-KR" sz="2800" b="1" baseline="0" dirty="0" smtClean="0">
                <a:solidFill>
                  <a:schemeClr val="bg1"/>
                </a:solidFill>
              </a:rPr>
              <a:t>Contents</a:t>
            </a:r>
            <a:endParaRPr lang="ko-KR" altLang="en-US" sz="2800" b="1" baseline="0" dirty="0">
              <a:solidFill>
                <a:schemeClr val="bg1"/>
              </a:solidFill>
            </a:endParaRPr>
          </a:p>
        </p:txBody>
      </p:sp>
    </p:spTree>
    <p:extLst>
      <p:ext uri="{BB962C8B-B14F-4D97-AF65-F5344CB8AC3E}">
        <p14:creationId xmlns:p14="http://schemas.microsoft.com/office/powerpoint/2010/main" val="10496143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pic>
        <p:nvPicPr>
          <p:cNvPr id="3074" name="Picture 2" descr="C:\Users\USER\Desktop\소제목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평행 사변형 6"/>
          <p:cNvSpPr/>
          <p:nvPr userDrawn="1"/>
        </p:nvSpPr>
        <p:spPr>
          <a:xfrm>
            <a:off x="323528" y="0"/>
            <a:ext cx="4824536" cy="4785997"/>
          </a:xfrm>
          <a:prstGeom prst="parallelogram">
            <a:avLst>
              <a:gd name="adj" fmla="val 23523"/>
            </a:avLst>
          </a:prstGeom>
          <a:gradFill>
            <a:gsLst>
              <a:gs pos="0">
                <a:schemeClr val="bg1"/>
              </a:gs>
              <a:gs pos="42000">
                <a:srgbClr val="FFFFFF"/>
              </a:gs>
              <a:gs pos="97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텍스트 개체 틀 33"/>
          <p:cNvSpPr>
            <a:spLocks noGrp="1"/>
          </p:cNvSpPr>
          <p:nvPr>
            <p:ph type="body" sz="quarter" idx="13" hasCustomPrompt="1"/>
          </p:nvPr>
        </p:nvSpPr>
        <p:spPr>
          <a:xfrm>
            <a:off x="1331640" y="681540"/>
            <a:ext cx="3456384" cy="648072"/>
          </a:xfrm>
        </p:spPr>
        <p:txBody>
          <a:bodyPr>
            <a:noAutofit/>
          </a:bodyPr>
          <a:lstStyle>
            <a:lvl1pPr marL="0" indent="0">
              <a:buFontTx/>
              <a:buNone/>
              <a:defRPr lang="ko-KR" altLang="en-US" sz="2800" b="1" kern="1200" spc="0" baseline="0" dirty="0" smtClean="0">
                <a:ln>
                  <a:solidFill>
                    <a:schemeClr val="accent1">
                      <a:alpha val="0"/>
                    </a:schemeClr>
                  </a:solidFill>
                </a:ln>
                <a:solidFill>
                  <a:schemeClr val="tx2"/>
                </a:solidFill>
                <a:latin typeface="Arial" pitchFamily="34" charset="0"/>
                <a:ea typeface="맑은 고딕" panose="020B0503020000020004" pitchFamily="50" charset="-127"/>
                <a:cs typeface="Arial" pitchFamily="34" charset="0"/>
              </a:defRPr>
            </a:lvl1pPr>
          </a:lstStyle>
          <a:p>
            <a:pPr lvl="0"/>
            <a:r>
              <a:rPr lang="en-US" altLang="ko-KR" dirty="0" smtClean="0"/>
              <a:t>Title</a:t>
            </a:r>
            <a:endParaRPr lang="ko-KR" altLang="en-US" dirty="0" smtClean="0"/>
          </a:p>
        </p:txBody>
      </p:sp>
    </p:spTree>
    <p:extLst>
      <p:ext uri="{BB962C8B-B14F-4D97-AF65-F5344CB8AC3E}">
        <p14:creationId xmlns:p14="http://schemas.microsoft.com/office/powerpoint/2010/main" val="28134074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7" name="직사각형 6"/>
          <p:cNvSpPr/>
          <p:nvPr userDrawn="1"/>
        </p:nvSpPr>
        <p:spPr>
          <a:xfrm>
            <a:off x="116816" y="-1"/>
            <a:ext cx="8330613" cy="492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타원 7"/>
          <p:cNvSpPr/>
          <p:nvPr userDrawn="1"/>
        </p:nvSpPr>
        <p:spPr>
          <a:xfrm>
            <a:off x="8119414" y="-1"/>
            <a:ext cx="656031" cy="49202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userDrawn="1"/>
        </p:nvSpPr>
        <p:spPr>
          <a:xfrm>
            <a:off x="2" y="-1"/>
            <a:ext cx="129091" cy="492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矩形 84"/>
          <p:cNvSpPr/>
          <p:nvPr userDrawn="1"/>
        </p:nvSpPr>
        <p:spPr>
          <a:xfrm flipH="1">
            <a:off x="1" y="4947307"/>
            <a:ext cx="9143997" cy="2167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5"/>
          <p:cNvSpPr/>
          <p:nvPr userDrawn="1"/>
        </p:nvSpPr>
        <p:spPr>
          <a:xfrm>
            <a:off x="8316417" y="4880801"/>
            <a:ext cx="829193" cy="76979"/>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 fmla="*/ 55821 w 982405"/>
              <a:gd name="connsiteY0" fmla="*/ 0 h 144680"/>
              <a:gd name="connsiteX1" fmla="*/ 982405 w 982405"/>
              <a:gd name="connsiteY1" fmla="*/ 0 h 144680"/>
              <a:gd name="connsiteX2" fmla="*/ 982405 w 982405"/>
              <a:gd name="connsiteY2" fmla="*/ 118098 h 144680"/>
              <a:gd name="connsiteX3" fmla="*/ 0 w 982405"/>
              <a:gd name="connsiteY3" fmla="*/ 144680 h 144680"/>
              <a:gd name="connsiteX4" fmla="*/ 55821 w 982405"/>
              <a:gd name="connsiteY4" fmla="*/ 0 h 144680"/>
              <a:gd name="connsiteX0" fmla="*/ 55821 w 998354"/>
              <a:gd name="connsiteY0" fmla="*/ 0 h 147338"/>
              <a:gd name="connsiteX1" fmla="*/ 982405 w 998354"/>
              <a:gd name="connsiteY1" fmla="*/ 0 h 147338"/>
              <a:gd name="connsiteX2" fmla="*/ 998354 w 998354"/>
              <a:gd name="connsiteY2" fmla="*/ 147338 h 147338"/>
              <a:gd name="connsiteX3" fmla="*/ 0 w 998354"/>
              <a:gd name="connsiteY3" fmla="*/ 144680 h 147338"/>
              <a:gd name="connsiteX4" fmla="*/ 55821 w 998354"/>
              <a:gd name="connsiteY4" fmla="*/ 0 h 147338"/>
              <a:gd name="connsiteX0" fmla="*/ 84307 w 1026840"/>
              <a:gd name="connsiteY0" fmla="*/ 0 h 150534"/>
              <a:gd name="connsiteX1" fmla="*/ 1010891 w 1026840"/>
              <a:gd name="connsiteY1" fmla="*/ 0 h 150534"/>
              <a:gd name="connsiteX2" fmla="*/ 1026840 w 1026840"/>
              <a:gd name="connsiteY2" fmla="*/ 147338 h 150534"/>
              <a:gd name="connsiteX3" fmla="*/ 0 w 1026840"/>
              <a:gd name="connsiteY3" fmla="*/ 150534 h 150534"/>
              <a:gd name="connsiteX4" fmla="*/ 84307 w 1026840"/>
              <a:gd name="connsiteY4" fmla="*/ 0 h 150534"/>
              <a:gd name="connsiteX0" fmla="*/ 84307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84307 w 1021143"/>
              <a:gd name="connsiteY4" fmla="*/ 0 h 153193"/>
              <a:gd name="connsiteX0" fmla="*/ 92853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92853 w 1021143"/>
              <a:gd name="connsiteY4" fmla="*/ 0 h 153193"/>
              <a:gd name="connsiteX0" fmla="*/ 90004 w 1018294"/>
              <a:gd name="connsiteY0" fmla="*/ 0 h 153193"/>
              <a:gd name="connsiteX1" fmla="*/ 1008042 w 1018294"/>
              <a:gd name="connsiteY1" fmla="*/ 0 h 153193"/>
              <a:gd name="connsiteX2" fmla="*/ 1018294 w 1018294"/>
              <a:gd name="connsiteY2" fmla="*/ 153193 h 153193"/>
              <a:gd name="connsiteX3" fmla="*/ 0 w 1018294"/>
              <a:gd name="connsiteY3" fmla="*/ 142728 h 153193"/>
              <a:gd name="connsiteX4" fmla="*/ 90004 w 1018294"/>
              <a:gd name="connsiteY4" fmla="*/ 0 h 15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86"/>
          <p:cNvSpPr/>
          <p:nvPr userDrawn="1"/>
        </p:nvSpPr>
        <p:spPr>
          <a:xfrm>
            <a:off x="8405280" y="4880800"/>
            <a:ext cx="740331" cy="283238"/>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제목 1"/>
          <p:cNvSpPr>
            <a:spLocks noGrp="1"/>
          </p:cNvSpPr>
          <p:nvPr>
            <p:ph type="title" hasCustomPrompt="1"/>
          </p:nvPr>
        </p:nvSpPr>
        <p:spPr>
          <a:xfrm>
            <a:off x="143481" y="0"/>
            <a:ext cx="7020807" cy="492022"/>
          </a:xfrm>
        </p:spPr>
        <p:txBody>
          <a:bodyPr>
            <a:normAutofit/>
          </a:bodyPr>
          <a:lstStyle>
            <a:lvl1pPr algn="l">
              <a:defRPr lang="ko-KR" altLang="en-US" sz="2800" b="1" kern="1200" spc="0" baseline="0" dirty="0">
                <a:ln>
                  <a:solidFill>
                    <a:schemeClr val="accent1">
                      <a:alpha val="0"/>
                    </a:schemeClr>
                  </a:solidFill>
                </a:ln>
                <a:solidFill>
                  <a:schemeClr val="bg1"/>
                </a:solidFill>
                <a:effectLst>
                  <a:outerShdw blurRad="38100" dist="38100" dir="2700000" algn="tl">
                    <a:srgbClr val="000000">
                      <a:alpha val="43137"/>
                    </a:srgbClr>
                  </a:outerShdw>
                </a:effectLst>
                <a:latin typeface="Arial" pitchFamily="34" charset="0"/>
                <a:ea typeface="맑은 고딕" panose="020B0503020000020004" pitchFamily="50" charset="-127"/>
                <a:cs typeface="Arial" pitchFamily="34" charset="0"/>
              </a:defRPr>
            </a:lvl1pPr>
          </a:lstStyle>
          <a:p>
            <a:r>
              <a:rPr lang="en-US" altLang="ko-KR" dirty="0" smtClean="0"/>
              <a:t>Title</a:t>
            </a:r>
            <a:endParaRPr lang="ko-KR" altLang="en-US" dirty="0"/>
          </a:p>
        </p:txBody>
      </p:sp>
      <p:sp>
        <p:nvSpPr>
          <p:cNvPr id="3" name="내용 개체 틀 2"/>
          <p:cNvSpPr>
            <a:spLocks noGrp="1"/>
          </p:cNvSpPr>
          <p:nvPr userDrawn="1">
            <p:ph idx="1" hasCustomPrompt="1"/>
          </p:nvPr>
        </p:nvSpPr>
        <p:spPr>
          <a:xfrm>
            <a:off x="323528" y="1059582"/>
            <a:ext cx="8229600" cy="3394472"/>
          </a:xfrm>
        </p:spPr>
        <p:txBody>
          <a:bodyPr>
            <a:normAutofit/>
          </a:bodyPr>
          <a:lstStyle>
            <a:lvl1pPr marL="180000" indent="-180000" algn="l" defTabSz="914400" rtl="0" eaLnBrk="1" latinLnBrk="0" hangingPunct="1">
              <a:lnSpc>
                <a:spcPct val="130000"/>
              </a:lnSpc>
              <a:spcAft>
                <a:spcPts val="200"/>
              </a:spcAft>
              <a:buBlip>
                <a:blip r:embed="rId2"/>
              </a:buBlip>
              <a:defRPr lang="ko-KR" altLang="en-US" sz="1600" kern="1200" spc="0" baseline="0" dirty="0" smtClean="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Calibri" panose="020F0502020204030204" pitchFamily="34" charset="0"/>
              </a:defRPr>
            </a:lvl1pPr>
            <a:lvl2pP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stStyle>
          <a:p>
            <a:pPr lvl="0"/>
            <a:r>
              <a:rPr lang="en-US" altLang="ko-KR" dirty="0" smtClean="0"/>
              <a:t>Contents</a:t>
            </a:r>
            <a:endParaRPr lang="ko-KR" altLang="en-US" dirty="0" smtClean="0"/>
          </a:p>
        </p:txBody>
      </p:sp>
      <p:sp>
        <p:nvSpPr>
          <p:cNvPr id="6" name="슬라이드 번호 개체 틀 5"/>
          <p:cNvSpPr>
            <a:spLocks noGrp="1"/>
          </p:cNvSpPr>
          <p:nvPr userDrawn="1">
            <p:ph type="sldNum" sz="quarter" idx="12"/>
          </p:nvPr>
        </p:nvSpPr>
        <p:spPr>
          <a:xfrm>
            <a:off x="8400224" y="4885497"/>
            <a:ext cx="745387" cy="273844"/>
          </a:xfrm>
        </p:spPr>
        <p:txBody>
          <a:bodyPr/>
          <a:lstStyle>
            <a:lvl1pPr marL="0" algn="ctr" defTabSz="914400" rtl="0" eaLnBrk="1" latinLnBrk="1" hangingPunct="1">
              <a:defRPr lang="ko-KR" altLang="en-US" sz="1200" b="1" kern="1200" smtClean="0">
                <a:solidFill>
                  <a:schemeClr val="bg1"/>
                </a:solidFill>
                <a:latin typeface="+mn-lt"/>
                <a:ea typeface="+mn-ea"/>
                <a:cs typeface="+mn-cs"/>
              </a:defRPr>
            </a:lvl1pPr>
          </a:lstStyle>
          <a:p>
            <a:fld id="{5555D124-8283-4C8F-A8D2-E075402C1099}" type="slidenum">
              <a:rPr lang="en-US" altLang="ko-KR" smtClean="0"/>
              <a:pPr/>
              <a:t>‹#›</a:t>
            </a:fld>
            <a:endParaRPr lang="en-US" dirty="0"/>
          </a:p>
        </p:txBody>
      </p:sp>
      <p:sp>
        <p:nvSpPr>
          <p:cNvPr id="34" name="텍스트 개체 틀 33"/>
          <p:cNvSpPr>
            <a:spLocks noGrp="1"/>
          </p:cNvSpPr>
          <p:nvPr>
            <p:ph type="body" sz="quarter" idx="13" hasCustomPrompt="1"/>
          </p:nvPr>
        </p:nvSpPr>
        <p:spPr>
          <a:xfrm>
            <a:off x="323528" y="789552"/>
            <a:ext cx="3813808" cy="270533"/>
          </a:xfrm>
        </p:spPr>
        <p:txBody>
          <a:bodyPr>
            <a:normAutofit/>
          </a:bodyPr>
          <a:lstStyle>
            <a:lvl1pPr marL="0" indent="0">
              <a:buFontTx/>
              <a:buNone/>
              <a:defRPr lang="ko-KR" altLang="en-US" sz="1800" b="1" kern="1200" spc="0" baseline="0" dirty="0" smtClean="0">
                <a:ln>
                  <a:solidFill>
                    <a:schemeClr val="accent1">
                      <a:alpha val="0"/>
                    </a:schemeClr>
                  </a:solidFill>
                </a:ln>
                <a:solidFill>
                  <a:schemeClr val="accent1"/>
                </a:solidFill>
                <a:latin typeface="Calibri" panose="020F0502020204030204" pitchFamily="34" charset="0"/>
                <a:ea typeface="맑은 고딕" panose="020B0503020000020004" pitchFamily="50" charset="-127"/>
                <a:cs typeface="Calibri" panose="020F0502020204030204" pitchFamily="34" charset="0"/>
              </a:defRPr>
            </a:lvl1pPr>
          </a:lstStyle>
          <a:p>
            <a:pPr lvl="0"/>
            <a:r>
              <a:rPr lang="en-US" altLang="ko-KR" dirty="0" smtClean="0"/>
              <a:t>Contents</a:t>
            </a:r>
            <a:endParaRPr lang="ko-KR" altLang="en-US" dirty="0" smtClean="0"/>
          </a:p>
        </p:txBody>
      </p:sp>
      <p:pic>
        <p:nvPicPr>
          <p:cNvPr id="1026" name="Picture 2" descr="C:\Users\USER\Desktop\새로고_국가기상위성센터영문_화이트.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67" t="-18948" r="-1"/>
          <a:stretch/>
        </p:blipFill>
        <p:spPr bwMode="auto">
          <a:xfrm>
            <a:off x="3453049" y="4952901"/>
            <a:ext cx="2237901" cy="16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245284"/>
      </p:ext>
    </p:extLst>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A2464D4-B32B-4A51-9594-4142DA973DAE}" type="datetimeFigureOut">
              <a:rPr lang="ko-KR" altLang="en-US" smtClean="0"/>
              <a:t>2021-04-06</a:t>
            </a:fld>
            <a:endParaRPr lang="ko-KR" altLang="en-US"/>
          </a:p>
        </p:txBody>
      </p:sp>
      <p:sp>
        <p:nvSpPr>
          <p:cNvPr id="5" name="바닥글 개체 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555D124-8283-4C8F-A8D2-E075402C1099}" type="slidenum">
              <a:rPr lang="ko-KR" altLang="en-US" smtClean="0"/>
              <a:t>‹#›</a:t>
            </a:fld>
            <a:endParaRPr lang="ko-KR" altLang="en-US"/>
          </a:p>
        </p:txBody>
      </p:sp>
    </p:spTree>
    <p:extLst>
      <p:ext uri="{BB962C8B-B14F-4D97-AF65-F5344CB8AC3E}">
        <p14:creationId xmlns:p14="http://schemas.microsoft.com/office/powerpoint/2010/main" val="388405833"/>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0" r:id="rId4"/>
  </p:sldLayoutIdLst>
  <p:timing>
    <p:tnLst>
      <p:par>
        <p:cTn id="1" dur="indefinite" restart="never" nodeType="tmRoot"/>
      </p:par>
    </p:tnLst>
  </p:timing>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79512" y="1491631"/>
            <a:ext cx="4866752" cy="1188132"/>
          </a:xfrm>
        </p:spPr>
        <p:txBody>
          <a:bodyPr>
            <a:noAutofit/>
          </a:bodyPr>
          <a:lstStyle/>
          <a:p>
            <a:r>
              <a:rPr lang="en-US" altLang="ko-KR" sz="2800" dirty="0" smtClean="0"/>
              <a:t>Improvement of GK2A Convective Initiation Algorithm at NMSC/KMA</a:t>
            </a:r>
            <a:endParaRPr lang="ko-KR" altLang="en-US" sz="2800" dirty="0"/>
          </a:p>
        </p:txBody>
      </p:sp>
      <p:sp>
        <p:nvSpPr>
          <p:cNvPr id="3" name="텍스트 개체 틀 2"/>
          <p:cNvSpPr>
            <a:spLocks noGrp="1"/>
          </p:cNvSpPr>
          <p:nvPr>
            <p:ph type="body" sz="quarter" idx="10"/>
          </p:nvPr>
        </p:nvSpPr>
        <p:spPr>
          <a:xfrm>
            <a:off x="179512" y="3003798"/>
            <a:ext cx="4860235" cy="1365061"/>
          </a:xfrm>
        </p:spPr>
        <p:txBody>
          <a:bodyPr/>
          <a:lstStyle/>
          <a:p>
            <a:r>
              <a:rPr lang="en-US" altLang="ko-KR" sz="1800" dirty="0" smtClean="0"/>
              <a:t>7 April 2021</a:t>
            </a:r>
          </a:p>
          <a:p>
            <a:r>
              <a:rPr lang="en-US" altLang="ko-KR" sz="1600" b="1" dirty="0" err="1" smtClean="0">
                <a:solidFill>
                  <a:schemeClr val="tx1"/>
                </a:solidFill>
              </a:rPr>
              <a:t>Hye</a:t>
            </a:r>
            <a:r>
              <a:rPr lang="en-US" altLang="ko-KR" sz="1600" b="1" dirty="0" smtClean="0">
                <a:solidFill>
                  <a:schemeClr val="tx1"/>
                </a:solidFill>
              </a:rPr>
              <a:t>-in Park (bhi1216@korea.kr)</a:t>
            </a:r>
            <a:r>
              <a:rPr lang="en-US" altLang="ko-KR" sz="1600" dirty="0" smtClean="0">
                <a:solidFill>
                  <a:schemeClr val="tx1"/>
                </a:solidFill>
              </a:rPr>
              <a:t>,</a:t>
            </a:r>
          </a:p>
          <a:p>
            <a:r>
              <a:rPr lang="en-US" altLang="ko-KR" sz="1600" dirty="0" smtClean="0">
                <a:solidFill>
                  <a:schemeClr val="tx1"/>
                </a:solidFill>
              </a:rPr>
              <a:t>Ki-Hong Park, </a:t>
            </a:r>
            <a:r>
              <a:rPr lang="en-US" altLang="ko-KR" sz="1600" dirty="0" err="1" smtClean="0">
                <a:solidFill>
                  <a:schemeClr val="tx1"/>
                </a:solidFill>
              </a:rPr>
              <a:t>Eunha</a:t>
            </a:r>
            <a:r>
              <a:rPr lang="en-US" altLang="ko-KR" sz="1600" dirty="0" smtClean="0">
                <a:solidFill>
                  <a:schemeClr val="tx1"/>
                </a:solidFill>
              </a:rPr>
              <a:t> </a:t>
            </a:r>
            <a:r>
              <a:rPr lang="en-US" altLang="ko-KR" sz="1600" dirty="0" err="1" smtClean="0">
                <a:solidFill>
                  <a:schemeClr val="tx1"/>
                </a:solidFill>
              </a:rPr>
              <a:t>Sohn</a:t>
            </a:r>
            <a:r>
              <a:rPr lang="en-US" altLang="ko-KR" sz="1600" dirty="0" smtClean="0">
                <a:solidFill>
                  <a:schemeClr val="tx1"/>
                </a:solidFill>
              </a:rPr>
              <a:t>, Jae-In Moon</a:t>
            </a:r>
          </a:p>
        </p:txBody>
      </p:sp>
      <p:cxnSp>
        <p:nvCxnSpPr>
          <p:cNvPr id="7" name="직선 연결선 6"/>
          <p:cNvCxnSpPr/>
          <p:nvPr/>
        </p:nvCxnSpPr>
        <p:spPr>
          <a:xfrm>
            <a:off x="179512" y="2931790"/>
            <a:ext cx="36004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직사각형 4"/>
          <p:cNvSpPr/>
          <p:nvPr/>
        </p:nvSpPr>
        <p:spPr>
          <a:xfrm>
            <a:off x="-5004" y="0"/>
            <a:ext cx="3496883" cy="339502"/>
          </a:xfrm>
          <a:prstGeom prst="rect">
            <a:avLst/>
          </a:prstGeom>
        </p:spPr>
        <p:txBody>
          <a:bodyPr wrap="square">
            <a:spAutoFit/>
          </a:bodyPr>
          <a:lstStyle/>
          <a:p>
            <a:r>
              <a:rPr lang="en-US" altLang="ko-KR" sz="1600" dirty="0" smtClean="0">
                <a:latin typeface="Calibri" pitchFamily="34" charset="0"/>
              </a:rPr>
              <a:t>2021 Convection Working Group</a:t>
            </a:r>
            <a:endParaRPr lang="ko-KR" altLang="en-US" sz="1600" dirty="0">
              <a:latin typeface="Calibri" pitchFamily="34" charset="0"/>
            </a:endParaRPr>
          </a:p>
        </p:txBody>
      </p:sp>
    </p:spTree>
    <p:extLst>
      <p:ext uri="{BB962C8B-B14F-4D97-AF65-F5344CB8AC3E}">
        <p14:creationId xmlns:p14="http://schemas.microsoft.com/office/powerpoint/2010/main" val="1427445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a:t>Algorithm improvements</a:t>
            </a:r>
            <a:endParaRPr lang="ko-KR" altLang="en-US" dirty="0"/>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10</a:t>
            </a:fld>
            <a:endParaRPr lang="en-US" dirty="0"/>
          </a:p>
        </p:txBody>
      </p:sp>
      <p:sp>
        <p:nvSpPr>
          <p:cNvPr id="5" name="텍스트 개체 틀 4"/>
          <p:cNvSpPr>
            <a:spLocks noGrp="1"/>
          </p:cNvSpPr>
          <p:nvPr>
            <p:ph type="body" sz="quarter" idx="13"/>
          </p:nvPr>
        </p:nvSpPr>
        <p:spPr>
          <a:xfrm>
            <a:off x="251520" y="572477"/>
            <a:ext cx="8352928" cy="631121"/>
          </a:xfrm>
        </p:spPr>
        <p:txBody>
          <a:bodyPr>
            <a:normAutofit/>
          </a:bodyPr>
          <a:lstStyle/>
          <a:p>
            <a:r>
              <a:rPr lang="en-US" altLang="ko-KR" dirty="0" smtClean="0"/>
              <a:t>5) Use of 10.4</a:t>
            </a:r>
            <a:r>
              <a:rPr lang="el-GR" altLang="ko-KR" dirty="0" smtClean="0"/>
              <a:t>μ</a:t>
            </a:r>
            <a:r>
              <a:rPr lang="en-US" altLang="ko-KR" dirty="0" smtClean="0"/>
              <a:t>m TB </a:t>
            </a:r>
            <a:r>
              <a:rPr lang="en-US" altLang="ko-KR" dirty="0"/>
              <a:t>and </a:t>
            </a:r>
            <a:r>
              <a:rPr lang="en-US" altLang="ko-KR" dirty="0" smtClean="0"/>
              <a:t>split window technique </a:t>
            </a:r>
            <a:endParaRPr lang="ko-KR" altLang="en-US" dirty="0"/>
          </a:p>
        </p:txBody>
      </p:sp>
      <p:sp>
        <p:nvSpPr>
          <p:cNvPr id="8" name="내용 개체 틀 2"/>
          <p:cNvSpPr txBox="1">
            <a:spLocks/>
          </p:cNvSpPr>
          <p:nvPr/>
        </p:nvSpPr>
        <p:spPr>
          <a:xfrm>
            <a:off x="374219" y="855610"/>
            <a:ext cx="8158222" cy="1351958"/>
          </a:xfrm>
          <a:prstGeom prst="rect">
            <a:avLst/>
          </a:prstGeom>
        </p:spPr>
        <p:txBody>
          <a:bodyPr vert="horz" lIns="91440" tIns="45720" rIns="91440" bIns="45720" rtlCol="0">
            <a:noAutofit/>
          </a:bodyPr>
          <a:lstStyle>
            <a:lvl1pPr marL="114300" indent="-114300" algn="l" defTabSz="914400" rtl="0" eaLnBrk="1" latinLnBrk="0" hangingPunct="1">
              <a:lnSpc>
                <a:spcPct val="130000"/>
              </a:lnSpc>
              <a:spcBef>
                <a:spcPct val="20000"/>
              </a:spcBef>
              <a:spcAft>
                <a:spcPts val="200"/>
              </a:spcAft>
              <a:buFont typeface="Arial"/>
              <a:buBlip>
                <a:blip r:embed="rId3"/>
              </a:buBlip>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altLang="ko-KR" spc="0" dirty="0">
                <a:latin typeface="Calibri" panose="020F0502020204030204" pitchFamily="34" charset="0"/>
                <a:cs typeface="Calibri" panose="020F0502020204030204" pitchFamily="34" charset="0"/>
              </a:rPr>
              <a:t>The edge of the cloud has a higher brightness temperature than the center of the cloud, and the phase and height of the cloud are similar to CI</a:t>
            </a:r>
            <a:r>
              <a:rPr lang="en-US" altLang="ko-KR" spc="0" dirty="0" smtClean="0">
                <a:latin typeface="Calibri" panose="020F0502020204030204" pitchFamily="34" charset="0"/>
                <a:cs typeface="Calibri" panose="020F0502020204030204" pitchFamily="34" charset="0"/>
              </a:rPr>
              <a:t>.</a:t>
            </a:r>
          </a:p>
          <a:p>
            <a:pPr marL="0" indent="0">
              <a:buNone/>
            </a:pPr>
            <a:r>
              <a:rPr lang="en-US" altLang="ko-KR" b="1"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altLang="ko-KR" b="1" spc="0"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Cloud </a:t>
            </a:r>
            <a:r>
              <a:rPr lang="en-US" altLang="ko-KR" b="1" spc="0" dirty="0">
                <a:solidFill>
                  <a:srgbClr val="C00000"/>
                </a:solidFill>
                <a:latin typeface="Calibri" panose="020F0502020204030204" pitchFamily="34" charset="0"/>
                <a:cs typeface="Calibri" panose="020F0502020204030204" pitchFamily="34" charset="0"/>
                <a:sym typeface="Wingdings" panose="05000000000000000000" pitchFamily="2" charset="2"/>
              </a:rPr>
              <a:t>edge removal using </a:t>
            </a:r>
            <a:r>
              <a:rPr lang="en-US" altLang="ko-KR" b="1" spc="0"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10.4μm </a:t>
            </a:r>
            <a:r>
              <a:rPr lang="en-US" altLang="ko-KR" b="1" spc="0" dirty="0">
                <a:solidFill>
                  <a:srgbClr val="C00000"/>
                </a:solidFill>
                <a:latin typeface="Calibri" panose="020F0502020204030204" pitchFamily="34" charset="0"/>
                <a:cs typeface="Calibri" panose="020F0502020204030204" pitchFamily="34" charset="0"/>
                <a:sym typeface="Wingdings" panose="05000000000000000000" pitchFamily="2" charset="2"/>
              </a:rPr>
              <a:t>brightness temperature and </a:t>
            </a:r>
            <a:r>
              <a:rPr lang="en-US" altLang="ko-KR" b="1" spc="0"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split window technique</a:t>
            </a:r>
            <a:br>
              <a:rPr lang="en-US" altLang="ko-KR" b="1" spc="0"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br>
            <a:r>
              <a:rPr lang="en-US" altLang="ko-KR" b="1" spc="0"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altLang="ko-KR" b="1" spc="0" dirty="0">
                <a:solidFill>
                  <a:srgbClr val="C00000"/>
                </a:solidFill>
                <a:latin typeface="Calibri" panose="020F0502020204030204" pitchFamily="34" charset="0"/>
                <a:cs typeface="Calibri" panose="020F0502020204030204" pitchFamily="34" charset="0"/>
                <a:sym typeface="Wingdings" panose="05000000000000000000" pitchFamily="2" charset="2"/>
              </a:rPr>
              <a:t>10.4-12.4 </a:t>
            </a:r>
            <a:r>
              <a:rPr lang="en-US" altLang="ko-KR" b="1" spc="0" dirty="0" err="1" smtClean="0">
                <a:solidFill>
                  <a:srgbClr val="C00000"/>
                </a:solidFill>
                <a:latin typeface="Calibri" panose="020F0502020204030204" pitchFamily="34" charset="0"/>
                <a:cs typeface="Calibri" panose="020F0502020204030204" pitchFamily="34" charset="0"/>
                <a:sym typeface="Wingdings" panose="05000000000000000000" pitchFamily="2" charset="2"/>
              </a:rPr>
              <a:t>μm</a:t>
            </a:r>
            <a:r>
              <a:rPr lang="en-US" altLang="ko-KR" b="1" spc="0"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 BTD)</a:t>
            </a:r>
            <a:endParaRPr kumimoji="0" lang="ko-KR" altLang="en-US" sz="1600" b="1" i="0" u="none" strike="noStrike" kern="1200" cap="none" spc="0" normalizeH="0" noProof="0" dirty="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endParaRPr>
          </a:p>
        </p:txBody>
      </p:sp>
      <p:pic>
        <p:nvPicPr>
          <p:cNvPr id="3073" name="_x404472480" descr="EMB00000a7c67a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97" y="2280143"/>
            <a:ext cx="2492262" cy="26993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4"/>
          <p:cNvSpPr>
            <a:spLocks noChangeArrowheads="1"/>
          </p:cNvSpPr>
          <p:nvPr/>
        </p:nvSpPr>
        <p:spPr bwMode="auto">
          <a:xfrm>
            <a:off x="5146634" y="148010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075" name="_x404473680" descr="EMB00000a7c67ab"/>
          <p:cNvPicPr>
            <a:picLocks noChangeAspect="1" noChangeArrowheads="1"/>
          </p:cNvPicPr>
          <p:nvPr/>
        </p:nvPicPr>
        <p:blipFill>
          <a:blip r:embed="rId5" cstate="print">
            <a:extLst>
              <a:ext uri="{28A0092B-C50C-407E-A947-70E740481C1C}">
                <a14:useLocalDpi xmlns:a14="http://schemas.microsoft.com/office/drawing/2010/main" val="0"/>
              </a:ext>
            </a:extLst>
          </a:blip>
          <a:srcRect t="4010" b="7434"/>
          <a:stretch>
            <a:fillRect/>
          </a:stretch>
        </p:blipFill>
        <p:spPr bwMode="auto">
          <a:xfrm>
            <a:off x="5840287" y="2385382"/>
            <a:ext cx="2521700" cy="2418616"/>
          </a:xfrm>
          <a:prstGeom prst="rect">
            <a:avLst/>
          </a:prstGeom>
          <a:noFill/>
          <a:extLst>
            <a:ext uri="{909E8E84-426E-40DD-AFC4-6F175D3DCCD1}">
              <a14:hiddenFill xmlns:a14="http://schemas.microsoft.com/office/drawing/2010/main">
                <a:solidFill>
                  <a:srgbClr val="FFFFFF"/>
                </a:solidFill>
              </a14:hiddenFill>
            </a:ext>
          </a:extLst>
        </p:spPr>
      </p:pic>
      <p:sp>
        <p:nvSpPr>
          <p:cNvPr id="12" name="모서리가 둥근 직사각형 11"/>
          <p:cNvSpPr/>
          <p:nvPr/>
        </p:nvSpPr>
        <p:spPr>
          <a:xfrm>
            <a:off x="697488" y="2172339"/>
            <a:ext cx="2408846" cy="222994"/>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100" b="1" dirty="0" smtClean="0">
                <a:solidFill>
                  <a:prstClr val="white"/>
                </a:solidFill>
              </a:rPr>
              <a:t>10.4 </a:t>
            </a:r>
            <a:r>
              <a:rPr lang="el-GR" altLang="ko-KR" sz="1100" b="1" dirty="0" smtClean="0">
                <a:solidFill>
                  <a:prstClr val="white"/>
                </a:solidFill>
              </a:rPr>
              <a:t>μ</a:t>
            </a:r>
            <a:r>
              <a:rPr lang="en-US" altLang="ko-KR" sz="1100" b="1" dirty="0" smtClean="0">
                <a:solidFill>
                  <a:prstClr val="white"/>
                </a:solidFill>
              </a:rPr>
              <a:t>m Brightness temperature</a:t>
            </a:r>
            <a:endParaRPr lang="ko-KR" altLang="en-US" sz="1100" b="1" dirty="0">
              <a:solidFill>
                <a:prstClr val="white"/>
              </a:solidFill>
            </a:endParaRPr>
          </a:p>
        </p:txBody>
      </p:sp>
      <p:sp>
        <p:nvSpPr>
          <p:cNvPr id="14" name="모서리가 둥근 직사각형 13"/>
          <p:cNvSpPr/>
          <p:nvPr/>
        </p:nvSpPr>
        <p:spPr>
          <a:xfrm>
            <a:off x="5901133" y="2172339"/>
            <a:ext cx="2408846" cy="222994"/>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100" b="1" dirty="0" smtClean="0">
                <a:solidFill>
                  <a:prstClr val="white"/>
                </a:solidFill>
              </a:rPr>
              <a:t>Cloud edge area</a:t>
            </a:r>
            <a:endParaRPr lang="ko-KR" altLang="en-US" sz="1100" b="1" dirty="0">
              <a:solidFill>
                <a:prstClr val="white"/>
              </a:solidFill>
            </a:endParaRPr>
          </a:p>
        </p:txBody>
      </p:sp>
      <p:sp>
        <p:nvSpPr>
          <p:cNvPr id="3" name="Rectangle 2"/>
          <p:cNvSpPr>
            <a:spLocks noChangeArrowheads="1"/>
          </p:cNvSpPr>
          <p:nvPr/>
        </p:nvSpPr>
        <p:spPr bwMode="auto">
          <a:xfrm>
            <a:off x="539552" y="170414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6" name="그림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4994" y="2280143"/>
            <a:ext cx="2491731" cy="2699375"/>
          </a:xfrm>
          <a:prstGeom prst="rect">
            <a:avLst/>
          </a:prstGeom>
        </p:spPr>
      </p:pic>
      <p:sp>
        <p:nvSpPr>
          <p:cNvPr id="18" name="모서리가 둥근 직사각형 17"/>
          <p:cNvSpPr/>
          <p:nvPr/>
        </p:nvSpPr>
        <p:spPr>
          <a:xfrm>
            <a:off x="3238668" y="2172339"/>
            <a:ext cx="2408846" cy="222994"/>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100" b="1" dirty="0" smtClean="0">
                <a:solidFill>
                  <a:prstClr val="white"/>
                </a:solidFill>
              </a:rPr>
              <a:t>10.4-12.4</a:t>
            </a:r>
            <a:r>
              <a:rPr lang="el-GR" altLang="ko-KR" sz="1100" b="1" dirty="0">
                <a:solidFill>
                  <a:prstClr val="white"/>
                </a:solidFill>
              </a:rPr>
              <a:t> μ</a:t>
            </a:r>
            <a:r>
              <a:rPr lang="en-US" altLang="ko-KR" sz="1100" b="1" dirty="0" smtClean="0">
                <a:solidFill>
                  <a:prstClr val="white"/>
                </a:solidFill>
              </a:rPr>
              <a:t>m BTD</a:t>
            </a:r>
            <a:endParaRPr lang="ko-KR" altLang="en-US" sz="1100" b="1" dirty="0">
              <a:solidFill>
                <a:prstClr val="white"/>
              </a:solidFill>
            </a:endParaRPr>
          </a:p>
        </p:txBody>
      </p:sp>
    </p:spTree>
    <p:extLst>
      <p:ext uri="{BB962C8B-B14F-4D97-AF65-F5344CB8AC3E}">
        <p14:creationId xmlns:p14="http://schemas.microsoft.com/office/powerpoint/2010/main" val="1511079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a:t>Algorithm improvements</a:t>
            </a:r>
            <a:endParaRPr lang="ko-KR" altLang="en-US" dirty="0"/>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11</a:t>
            </a:fld>
            <a:endParaRPr lang="en-US" dirty="0"/>
          </a:p>
        </p:txBody>
      </p:sp>
      <p:sp>
        <p:nvSpPr>
          <p:cNvPr id="5" name="텍스트 개체 틀 4"/>
          <p:cNvSpPr>
            <a:spLocks noGrp="1"/>
          </p:cNvSpPr>
          <p:nvPr>
            <p:ph type="body" sz="quarter" idx="13"/>
          </p:nvPr>
        </p:nvSpPr>
        <p:spPr>
          <a:xfrm>
            <a:off x="251520" y="572477"/>
            <a:ext cx="8352928" cy="703129"/>
          </a:xfrm>
        </p:spPr>
        <p:txBody>
          <a:bodyPr>
            <a:normAutofit/>
          </a:bodyPr>
          <a:lstStyle/>
          <a:p>
            <a:r>
              <a:rPr lang="en-US" altLang="ko-KR" dirty="0">
                <a:latin typeface="Calibri" panose="020F0502020204030204" pitchFamily="34" charset="0"/>
                <a:cs typeface="Calibri" panose="020F0502020204030204" pitchFamily="34" charset="0"/>
              </a:rPr>
              <a:t>6) Elimination of </a:t>
            </a:r>
            <a:r>
              <a:rPr lang="en-US" altLang="ko-KR" dirty="0" smtClean="0">
                <a:latin typeface="Calibri" panose="020F0502020204030204" pitchFamily="34" charset="0"/>
                <a:cs typeface="Calibri" panose="020F0502020204030204" pitchFamily="34" charset="0"/>
              </a:rPr>
              <a:t>false tracking </a:t>
            </a:r>
            <a:r>
              <a:rPr lang="en-US" altLang="ko-KR" dirty="0">
                <a:latin typeface="Calibri" panose="020F0502020204030204" pitchFamily="34" charset="0"/>
                <a:cs typeface="Calibri" panose="020F0502020204030204" pitchFamily="34" charset="0"/>
              </a:rPr>
              <a:t>considering the horizontal movement </a:t>
            </a:r>
            <a:r>
              <a:rPr lang="en-US" altLang="ko-KR" dirty="0" smtClean="0">
                <a:latin typeface="Calibri" panose="020F0502020204030204" pitchFamily="34" charset="0"/>
                <a:cs typeface="Calibri" panose="020F0502020204030204" pitchFamily="34" charset="0"/>
              </a:rPr>
              <a:t>speed</a:t>
            </a:r>
            <a:br>
              <a:rPr lang="en-US" altLang="ko-KR" dirty="0" smtClean="0">
                <a:latin typeface="Calibri" panose="020F0502020204030204" pitchFamily="34" charset="0"/>
                <a:cs typeface="Calibri" panose="020F0502020204030204" pitchFamily="34" charset="0"/>
              </a:rPr>
            </a:br>
            <a:r>
              <a:rPr lang="en-US" altLang="ko-KR" dirty="0" smtClean="0">
                <a:latin typeface="Calibri" panose="020F0502020204030204" pitchFamily="34" charset="0"/>
                <a:cs typeface="Calibri" panose="020F0502020204030204" pitchFamily="34" charset="0"/>
              </a:rPr>
              <a:t>    </a:t>
            </a:r>
            <a:r>
              <a:rPr lang="en-US" altLang="ko-KR" dirty="0">
                <a:latin typeface="Calibri" panose="020F0502020204030204" pitchFamily="34" charset="0"/>
                <a:cs typeface="Calibri" panose="020F0502020204030204" pitchFamily="34" charset="0"/>
              </a:rPr>
              <a:t>of convective clouds</a:t>
            </a:r>
            <a:endParaRPr lang="ko-KR" altLang="en-US" dirty="0">
              <a:latin typeface="Calibri" panose="020F0502020204030204" pitchFamily="34" charset="0"/>
              <a:cs typeface="Calibri" panose="020F0502020204030204" pitchFamily="34" charset="0"/>
            </a:endParaRPr>
          </a:p>
        </p:txBody>
      </p:sp>
      <p:sp>
        <p:nvSpPr>
          <p:cNvPr id="8" name="내용 개체 틀 2"/>
          <p:cNvSpPr txBox="1">
            <a:spLocks/>
          </p:cNvSpPr>
          <p:nvPr/>
        </p:nvSpPr>
        <p:spPr>
          <a:xfrm>
            <a:off x="262278" y="1197535"/>
            <a:ext cx="8676990" cy="1944216"/>
          </a:xfrm>
          <a:prstGeom prst="rect">
            <a:avLst/>
          </a:prstGeom>
        </p:spPr>
        <p:txBody>
          <a:bodyPr vert="horz" lIns="91440" tIns="45720" rIns="91440" bIns="45720" rtlCol="0">
            <a:noAutofit/>
          </a:bodyPr>
          <a:lstStyle>
            <a:lvl1pPr marL="114300" indent="-114300" algn="l" defTabSz="914400" rtl="0" eaLnBrk="1" latinLnBrk="0" hangingPunct="1">
              <a:lnSpc>
                <a:spcPct val="130000"/>
              </a:lnSpc>
              <a:spcBef>
                <a:spcPct val="20000"/>
              </a:spcBef>
              <a:spcAft>
                <a:spcPts val="200"/>
              </a:spcAft>
              <a:buFont typeface="Arial"/>
              <a:buBlip>
                <a:blip r:embed="rId3"/>
              </a:buBlip>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marL="180000" lvl="0" indent="-180000">
              <a:lnSpc>
                <a:spcPct val="100000"/>
              </a:lnSpc>
              <a:defRPr/>
            </a:pPr>
            <a:r>
              <a:rPr lang="en-US" altLang="ko-KR" spc="0" dirty="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The CI algorithm is calculated using the past object that overlaps the most with the current object, assuming that the vertical growth of clouds is greater than the horizontal movement of the convective </a:t>
            </a:r>
            <a:r>
              <a:rPr lang="en-US" altLang="ko-KR" spc="0"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cell</a:t>
            </a:r>
            <a:endParaRPr kumimoji="0" lang="en-US" altLang="ko-KR" b="0" i="0" u="none" strike="noStrike" kern="1200" cap="none" spc="0" normalizeH="0" baseline="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endParaRPr>
          </a:p>
          <a:p>
            <a:pPr marL="180000" lvl="0" indent="-180000">
              <a:lnSpc>
                <a:spcPct val="100000"/>
              </a:lnSpc>
              <a:defRPr/>
            </a:pPr>
            <a:r>
              <a:rPr lang="en-US" altLang="ko-KR" spc="0" dirty="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Removed when the distance between the center of the current object and the center of the past object is 25 km/10 min or more in consideration of the </a:t>
            </a:r>
            <a:r>
              <a:rPr lang="en-US" altLang="ko-KR" spc="0" dirty="0" err="1">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Meso</a:t>
            </a:r>
            <a:r>
              <a:rPr lang="en-US" altLang="ko-KR" spc="0" dirty="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-γ horizontal scale (2~20 km</a:t>
            </a:r>
            <a:r>
              <a:rPr lang="en-US" altLang="ko-KR" spc="0"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a:t>
            </a:r>
            <a:endParaRPr kumimoji="0" lang="en-US" altLang="ko-KR" sz="1600" b="0" i="0" u="none" strike="noStrike" kern="1200" cap="none" spc="0" normalizeH="0" baseline="0" noProof="0" dirty="0" smtClean="0">
              <a:ln>
                <a:solidFill>
                  <a:srgbClr val="4F81BD">
                    <a:alpha val="0"/>
                  </a:srgbClr>
                </a:solidFill>
              </a:ln>
              <a:solidFill>
                <a:srgbClr val="C0000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30000"/>
              </a:lnSpc>
              <a:spcBef>
                <a:spcPct val="20000"/>
              </a:spcBef>
              <a:spcAft>
                <a:spcPts val="200"/>
              </a:spcAft>
              <a:buClrTx/>
              <a:buSzTx/>
              <a:buFont typeface="Arial"/>
              <a:buNone/>
              <a:tabLst/>
              <a:defRPr/>
            </a:pPr>
            <a:endParaRPr kumimoji="0" lang="ko-KR" altLang="en-US" sz="1600" b="0" i="0" u="none" strike="noStrike" kern="1200" cap="none" spc="-150" normalizeH="0" baseline="0" noProof="0" dirty="0">
              <a:ln>
                <a:solidFill>
                  <a:srgbClr val="4F81BD">
                    <a:alpha val="0"/>
                  </a:srgbClr>
                </a:solidFill>
              </a:ln>
              <a:solidFill>
                <a:prstClr val="black">
                  <a:lumMod val="75000"/>
                  <a:lumOff val="25000"/>
                </a:prstClr>
              </a:solidFill>
              <a:effectLst/>
              <a:uLnTx/>
              <a:uFillTx/>
              <a:latin typeface="맑은 고딕" panose="020B0503020000020004" pitchFamily="50" charset="-127"/>
              <a:ea typeface="맑은 고딕" panose="020B0503020000020004" pitchFamily="50" charset="-127"/>
              <a:cs typeface="+mn-cs"/>
            </a:endParaRPr>
          </a:p>
        </p:txBody>
      </p:sp>
      <p:pic>
        <p:nvPicPr>
          <p:cNvPr id="9" name="Picture 2" descr="D:\PHI\센터\후속위성\대류운탐지\결과\결과 정리\사례자동화\gk2a\new_2020\png\bt_analy\bt_ana_201908040700_01.png"/>
          <p:cNvPicPr>
            <a:picLocks noChangeAspect="1" noChangeArrowheads="1"/>
          </p:cNvPicPr>
          <p:nvPr/>
        </p:nvPicPr>
        <p:blipFill rotWithShape="1">
          <a:blip r:embed="rId4">
            <a:extLst>
              <a:ext uri="{28A0092B-C50C-407E-A947-70E740481C1C}">
                <a14:useLocalDpi xmlns:a14="http://schemas.microsoft.com/office/drawing/2010/main" val="0"/>
              </a:ext>
            </a:extLst>
          </a:blip>
          <a:srcRect t="5691" b="50000"/>
          <a:stretch/>
        </p:blipFill>
        <p:spPr bwMode="auto">
          <a:xfrm>
            <a:off x="0" y="2691855"/>
            <a:ext cx="9307653" cy="19289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92080" y="4620781"/>
            <a:ext cx="3820896" cy="276999"/>
          </a:xfrm>
          <a:prstGeom prst="rect">
            <a:avLst/>
          </a:prstGeom>
          <a:solidFill>
            <a:schemeClr val="bg1"/>
          </a:solidFill>
          <a:ln>
            <a:noFill/>
          </a:ln>
        </p:spPr>
        <p:txBody>
          <a:bodyPr wrap="square" rtlCol="0">
            <a:spAutoFit/>
          </a:bodyPr>
          <a:lstStyle/>
          <a:p>
            <a:pPr marL="285750" marR="0" lvl="0" indent="-285750" algn="l" defTabSz="914400" rtl="0" eaLnBrk="1" fontAlgn="auto" latinLnBrk="1" hangingPunct="1">
              <a:lnSpc>
                <a:spcPct val="100000"/>
              </a:lnSpc>
              <a:spcBef>
                <a:spcPts val="0"/>
              </a:spcBef>
              <a:spcAft>
                <a:spcPts val="0"/>
              </a:spcAft>
              <a:buClrTx/>
              <a:buSzTx/>
              <a:buFont typeface="Wingdings" pitchFamily="2" charset="2"/>
              <a:buChar char="ü"/>
              <a:tabLst/>
              <a:defRPr/>
            </a:pPr>
            <a:r>
              <a:rPr kumimoji="0" lang="en-US" altLang="ko-KR" sz="1200" i="0" u="none" strike="noStrike" kern="1200" cap="none" spc="0" normalizeH="0" baseline="0" noProof="0" dirty="0" smtClean="0">
                <a:ln>
                  <a:noFill/>
                </a:ln>
                <a:solidFill>
                  <a:srgbClr val="FE38E6"/>
                </a:solidFill>
                <a:effectLst/>
                <a:uLnTx/>
                <a:uFillTx/>
                <a:latin typeface="Calibri" panose="020F0502020204030204" pitchFamily="34" charset="0"/>
                <a:ea typeface="맑은 고딕" panose="020B0503020000020004" pitchFamily="50" charset="-127"/>
                <a:cs typeface="Calibri" panose="020F0502020204030204" pitchFamily="34" charset="0"/>
              </a:rPr>
              <a:t>Purple dot</a:t>
            </a:r>
            <a:r>
              <a:rPr kumimoji="0" lang="en-US" altLang="ko-KR" sz="1200" i="0" u="none" strike="noStrike" kern="1200" cap="none" spc="0" normalizeH="0" baseline="0" noProof="0" dirty="0" smtClean="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a:t>
            </a:r>
            <a:r>
              <a:rPr lang="en-US" altLang="ko-KR" sz="1200" dirty="0" smtClean="0">
                <a:solidFill>
                  <a:prstClr val="black"/>
                </a:solidFill>
                <a:latin typeface="Calibri" panose="020F0502020204030204" pitchFamily="34" charset="0"/>
                <a:ea typeface="맑은 고딕" panose="020B0503020000020004" pitchFamily="50" charset="-127"/>
                <a:cs typeface="Calibri" panose="020F0502020204030204" pitchFamily="34" charset="0"/>
              </a:rPr>
              <a:t>10.4um</a:t>
            </a:r>
            <a:r>
              <a:rPr kumimoji="0" lang="en-US" altLang="ko-KR" sz="1200" i="0" u="none" strike="noStrike" kern="1200" cap="none" spc="0" normalizeH="0" baseline="0" noProof="0" dirty="0" smtClean="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a:t>
            </a:r>
            <a:r>
              <a:rPr lang="en-US" altLang="ko-KR" sz="1200" dirty="0" smtClean="0">
                <a:solidFill>
                  <a:prstClr val="black"/>
                </a:solidFill>
                <a:latin typeface="Calibri" panose="020F0502020204030204" pitchFamily="34" charset="0"/>
                <a:ea typeface="맑은 고딕" panose="020B0503020000020004" pitchFamily="50" charset="-127"/>
                <a:cs typeface="Calibri" panose="020F0502020204030204" pitchFamily="34" charset="0"/>
              </a:rPr>
              <a:t>BT minimum value position</a:t>
            </a:r>
            <a:endParaRPr kumimoji="0" lang="en-US" altLang="ko-KR" sz="1200" i="0" u="none" strike="noStrike" kern="1200" cap="none" spc="0" normalizeH="0" baseline="0" noProof="0" dirty="0" smtClean="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Tree>
    <p:extLst>
      <p:ext uri="{BB962C8B-B14F-4D97-AF65-F5344CB8AC3E}">
        <p14:creationId xmlns:p14="http://schemas.microsoft.com/office/powerpoint/2010/main" val="1803526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r>
              <a:rPr lang="en-US" altLang="ko-KR" dirty="0" smtClean="0"/>
              <a:t>Result</a:t>
            </a:r>
            <a:endParaRPr lang="ko-KR" altLang="en-US" dirty="0"/>
          </a:p>
        </p:txBody>
      </p:sp>
    </p:spTree>
    <p:extLst>
      <p:ext uri="{BB962C8B-B14F-4D97-AF65-F5344CB8AC3E}">
        <p14:creationId xmlns:p14="http://schemas.microsoft.com/office/powerpoint/2010/main" val="861675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a:t>Result</a:t>
            </a:r>
            <a:endParaRPr lang="ko-KR" altLang="en-US" dirty="0">
              <a:latin typeface="Calibri" panose="020F0502020204030204" pitchFamily="34" charset="0"/>
              <a:cs typeface="Calibri" panose="020F0502020204030204" pitchFamily="34" charset="0"/>
            </a:endParaRPr>
          </a:p>
        </p:txBody>
      </p:sp>
      <p:sp>
        <p:nvSpPr>
          <p:cNvPr id="3" name="내용 개체 틀 2"/>
          <p:cNvSpPr>
            <a:spLocks noGrp="1"/>
          </p:cNvSpPr>
          <p:nvPr>
            <p:ph idx="1"/>
          </p:nvPr>
        </p:nvSpPr>
        <p:spPr>
          <a:xfrm>
            <a:off x="395536" y="811227"/>
            <a:ext cx="8229600" cy="3394472"/>
          </a:xfrm>
        </p:spPr>
        <p:txBody>
          <a:bodyPr>
            <a:normAutofit/>
          </a:bodyPr>
          <a:lstStyle/>
          <a:p>
            <a:r>
              <a:rPr lang="en-US" altLang="ko-KR" sz="1800" dirty="0">
                <a:solidFill>
                  <a:schemeClr val="tx1">
                    <a:lumMod val="85000"/>
                    <a:lumOff val="15000"/>
                  </a:schemeClr>
                </a:solidFill>
                <a:ea typeface="휴먼가는팸체" pitchFamily="2" charset="-127"/>
              </a:rPr>
              <a:t>Convective clouds occurred between 04:00 UTC and 09:00 UTC  (      </a:t>
            </a:r>
            <a:r>
              <a:rPr lang="en-US" altLang="ko-KR" sz="1800" dirty="0" smtClean="0">
                <a:solidFill>
                  <a:schemeClr val="tx1">
                    <a:lumMod val="85000"/>
                    <a:lumOff val="15000"/>
                  </a:schemeClr>
                </a:solidFill>
                <a:ea typeface="휴먼가는팸체" pitchFamily="2" charset="-127"/>
              </a:rPr>
              <a:t>:Hit,      : False)</a:t>
            </a:r>
          </a:p>
          <a:p>
            <a:r>
              <a:rPr lang="en-US" altLang="ko-KR" sz="1800" dirty="0" smtClean="0">
                <a:solidFill>
                  <a:schemeClr val="tx1">
                    <a:lumMod val="85000"/>
                    <a:lumOff val="15000"/>
                  </a:schemeClr>
                </a:solidFill>
              </a:rPr>
              <a:t>Reduce </a:t>
            </a:r>
            <a:r>
              <a:rPr lang="en-US" altLang="ko-KR" sz="1800" dirty="0">
                <a:solidFill>
                  <a:schemeClr val="tx1">
                    <a:lumMod val="85000"/>
                    <a:lumOff val="15000"/>
                  </a:schemeClr>
                </a:solidFill>
              </a:rPr>
              <a:t>false </a:t>
            </a:r>
            <a:r>
              <a:rPr lang="en-US" altLang="ko-KR" sz="1800" dirty="0" smtClean="0">
                <a:solidFill>
                  <a:schemeClr val="tx1">
                    <a:lumMod val="85000"/>
                    <a:lumOff val="15000"/>
                  </a:schemeClr>
                </a:solidFill>
              </a:rPr>
              <a:t>alarms </a:t>
            </a:r>
            <a:r>
              <a:rPr lang="en-US" altLang="ko-KR" sz="1800" dirty="0">
                <a:solidFill>
                  <a:schemeClr val="tx1">
                    <a:lumMod val="85000"/>
                    <a:lumOff val="15000"/>
                  </a:schemeClr>
                </a:solidFill>
              </a:rPr>
              <a:t>through removal of cirrus and cloud edges after improvement</a:t>
            </a:r>
            <a:endParaRPr lang="ko-KR" altLang="en-US" sz="1800" dirty="0">
              <a:solidFill>
                <a:schemeClr val="tx1">
                  <a:lumMod val="85000"/>
                  <a:lumOff val="15000"/>
                </a:schemeClr>
              </a:solidFill>
            </a:endParaRPr>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13</a:t>
            </a:fld>
            <a:endParaRPr lang="en-US" dirty="0"/>
          </a:p>
        </p:txBody>
      </p:sp>
      <p:sp>
        <p:nvSpPr>
          <p:cNvPr id="5" name="텍스트 개체 틀 4"/>
          <p:cNvSpPr>
            <a:spLocks noGrp="1"/>
          </p:cNvSpPr>
          <p:nvPr>
            <p:ph type="body" sz="quarter" idx="13"/>
          </p:nvPr>
        </p:nvSpPr>
        <p:spPr>
          <a:xfrm>
            <a:off x="167342" y="501048"/>
            <a:ext cx="8293090" cy="402769"/>
          </a:xfrm>
        </p:spPr>
        <p:txBody>
          <a:bodyPr>
            <a:noAutofit/>
          </a:bodyPr>
          <a:lstStyle/>
          <a:p>
            <a:r>
              <a:rPr lang="en-US" altLang="ko-KR" sz="2000" dirty="0" smtClean="0"/>
              <a:t>7 </a:t>
            </a:r>
            <a:r>
              <a:rPr lang="en-US" altLang="ko-KR" sz="2000" dirty="0" smtClean="0">
                <a:latin typeface="Calibri" panose="020F0502020204030204" pitchFamily="34" charset="0"/>
                <a:cs typeface="Calibri" panose="020F0502020204030204" pitchFamily="34" charset="0"/>
              </a:rPr>
              <a:t>August 2019</a:t>
            </a:r>
            <a:endParaRPr lang="ko-KR" altLang="en-US" sz="2000" dirty="0">
              <a:latin typeface="Calibri" panose="020F0502020204030204" pitchFamily="34" charset="0"/>
              <a:cs typeface="Calibri" panose="020F0502020204030204" pitchFamily="34" charset="0"/>
            </a:endParaRPr>
          </a:p>
        </p:txBody>
      </p:sp>
      <p:sp>
        <p:nvSpPr>
          <p:cNvPr id="16" name="모서리가 둥근 직사각형 15"/>
          <p:cNvSpPr/>
          <p:nvPr/>
        </p:nvSpPr>
        <p:spPr>
          <a:xfrm>
            <a:off x="1217544" y="1740902"/>
            <a:ext cx="2044392" cy="245152"/>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b="1" dirty="0" smtClean="0">
                <a:solidFill>
                  <a:prstClr val="white"/>
                </a:solidFill>
              </a:rPr>
              <a:t>Original CI</a:t>
            </a:r>
            <a:endParaRPr lang="ko-KR" altLang="en-US" sz="1200" b="1" dirty="0">
              <a:solidFill>
                <a:prstClr val="white"/>
              </a:solidFill>
            </a:endParaRPr>
          </a:p>
        </p:txBody>
      </p:sp>
      <p:sp>
        <p:nvSpPr>
          <p:cNvPr id="17" name="모서리가 둥근 직사각형 16"/>
          <p:cNvSpPr/>
          <p:nvPr/>
        </p:nvSpPr>
        <p:spPr>
          <a:xfrm>
            <a:off x="5387146" y="1740902"/>
            <a:ext cx="2044392" cy="245152"/>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b="1" dirty="0">
                <a:solidFill>
                  <a:srgbClr val="FFFF00"/>
                </a:solidFill>
              </a:rPr>
              <a:t>I</a:t>
            </a:r>
            <a:r>
              <a:rPr lang="en-US" altLang="ko-KR" sz="1200" b="1" dirty="0" smtClean="0">
                <a:solidFill>
                  <a:srgbClr val="FFFF00"/>
                </a:solidFill>
              </a:rPr>
              <a:t>mproved CI</a:t>
            </a:r>
            <a:endParaRPr lang="ko-KR" altLang="en-US" sz="1200" b="1" dirty="0">
              <a:solidFill>
                <a:srgbClr val="FFFF00"/>
              </a:solidFill>
            </a:endParaRPr>
          </a:p>
        </p:txBody>
      </p:sp>
      <p:sp>
        <p:nvSpPr>
          <p:cNvPr id="23" name="타원 22">
            <a:extLst>
              <a:ext uri="{FF2B5EF4-FFF2-40B4-BE49-F238E27FC236}">
                <a16:creationId xmlns:a16="http://schemas.microsoft.com/office/drawing/2014/main" id="{44D31769-E8DD-4852-913B-DCB29FC9EA88}"/>
              </a:ext>
            </a:extLst>
          </p:cNvPr>
          <p:cNvSpPr/>
          <p:nvPr/>
        </p:nvSpPr>
        <p:spPr>
          <a:xfrm rot="201731">
            <a:off x="6698574" y="938848"/>
            <a:ext cx="244955" cy="244510"/>
          </a:xfrm>
          <a:prstGeom prst="ellipse">
            <a:avLst/>
          </a:prstGeom>
          <a:noFill/>
          <a:ln w="28575">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pic>
        <p:nvPicPr>
          <p:cNvPr id="6" name="그림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008701"/>
            <a:ext cx="2810588" cy="2886399"/>
          </a:xfrm>
          <a:prstGeom prst="rect">
            <a:avLst/>
          </a:prstGeom>
        </p:spPr>
      </p:pic>
      <p:grpSp>
        <p:nvGrpSpPr>
          <p:cNvPr id="9" name="그룹 8"/>
          <p:cNvGrpSpPr/>
          <p:nvPr/>
        </p:nvGrpSpPr>
        <p:grpSpPr>
          <a:xfrm>
            <a:off x="862451" y="2008701"/>
            <a:ext cx="2810588" cy="2886399"/>
            <a:chOff x="440176" y="1990167"/>
            <a:chExt cx="2895330" cy="2895330"/>
          </a:xfrm>
        </p:grpSpPr>
        <p:pic>
          <p:nvPicPr>
            <p:cNvPr id="7" name="그림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176" y="1990167"/>
              <a:ext cx="2895330" cy="2895330"/>
            </a:xfrm>
            <a:prstGeom prst="rect">
              <a:avLst/>
            </a:prstGeom>
          </p:spPr>
        </p:pic>
        <p:sp>
          <p:nvSpPr>
            <p:cNvPr id="21" name="타원 20">
              <a:extLst>
                <a:ext uri="{FF2B5EF4-FFF2-40B4-BE49-F238E27FC236}">
                  <a16:creationId xmlns:a16="http://schemas.microsoft.com/office/drawing/2014/main" id="{44D31769-E8DD-4852-913B-DCB29FC9EA88}"/>
                </a:ext>
              </a:extLst>
            </p:cNvPr>
            <p:cNvSpPr/>
            <p:nvPr/>
          </p:nvSpPr>
          <p:spPr>
            <a:xfrm rot="201731">
              <a:off x="1872094" y="3541306"/>
              <a:ext cx="590849" cy="451942"/>
            </a:xfrm>
            <a:prstGeom prst="ellipse">
              <a:avLst/>
            </a:prstGeom>
            <a:noFill/>
            <a:ln w="34925">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grpSp>
      <p:sp>
        <p:nvSpPr>
          <p:cNvPr id="26" name="타원 25">
            <a:extLst>
              <a:ext uri="{FF2B5EF4-FFF2-40B4-BE49-F238E27FC236}">
                <a16:creationId xmlns:a16="http://schemas.microsoft.com/office/drawing/2014/main" id="{44D31769-E8DD-4852-913B-DCB29FC9EA88}"/>
              </a:ext>
            </a:extLst>
          </p:cNvPr>
          <p:cNvSpPr/>
          <p:nvPr/>
        </p:nvSpPr>
        <p:spPr>
          <a:xfrm rot="201731">
            <a:off x="6333816" y="3521445"/>
            <a:ext cx="571583" cy="484129"/>
          </a:xfrm>
          <a:prstGeom prst="ellipse">
            <a:avLst/>
          </a:prstGeom>
          <a:noFill/>
          <a:ln w="34925">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5" name="오른쪽 화살표 14"/>
          <p:cNvSpPr/>
          <p:nvPr/>
        </p:nvSpPr>
        <p:spPr>
          <a:xfrm>
            <a:off x="3863409" y="3147814"/>
            <a:ext cx="792086" cy="462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타원 27">
            <a:extLst>
              <a:ext uri="{FF2B5EF4-FFF2-40B4-BE49-F238E27FC236}">
                <a16:creationId xmlns:a16="http://schemas.microsoft.com/office/drawing/2014/main" id="{44D31769-E8DD-4852-913B-DCB29FC9EA88}"/>
              </a:ext>
            </a:extLst>
          </p:cNvPr>
          <p:cNvSpPr/>
          <p:nvPr/>
        </p:nvSpPr>
        <p:spPr>
          <a:xfrm>
            <a:off x="895724" y="2045914"/>
            <a:ext cx="2738702" cy="1389932"/>
          </a:xfrm>
          <a:prstGeom prst="ellipse">
            <a:avLst/>
          </a:prstGeom>
          <a:noFill/>
          <a:ln w="3492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29" name="타원 28">
            <a:extLst>
              <a:ext uri="{FF2B5EF4-FFF2-40B4-BE49-F238E27FC236}">
                <a16:creationId xmlns:a16="http://schemas.microsoft.com/office/drawing/2014/main" id="{44D31769-E8DD-4852-913B-DCB29FC9EA88}"/>
              </a:ext>
            </a:extLst>
          </p:cNvPr>
          <p:cNvSpPr/>
          <p:nvPr/>
        </p:nvSpPr>
        <p:spPr>
          <a:xfrm>
            <a:off x="5004048" y="2079437"/>
            <a:ext cx="2738702" cy="1356409"/>
          </a:xfrm>
          <a:prstGeom prst="ellipse">
            <a:avLst/>
          </a:prstGeom>
          <a:noFill/>
          <a:ln w="3492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31" name="타원 30">
            <a:extLst>
              <a:ext uri="{FF2B5EF4-FFF2-40B4-BE49-F238E27FC236}">
                <a16:creationId xmlns:a16="http://schemas.microsoft.com/office/drawing/2014/main" id="{44D31769-E8DD-4852-913B-DCB29FC9EA88}"/>
              </a:ext>
            </a:extLst>
          </p:cNvPr>
          <p:cNvSpPr/>
          <p:nvPr/>
        </p:nvSpPr>
        <p:spPr>
          <a:xfrm rot="201731">
            <a:off x="7406461" y="938848"/>
            <a:ext cx="244955" cy="244510"/>
          </a:xfrm>
          <a:prstGeom prst="ellipse">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Tree>
    <p:extLst>
      <p:ext uri="{BB962C8B-B14F-4D97-AF65-F5344CB8AC3E}">
        <p14:creationId xmlns:p14="http://schemas.microsoft.com/office/powerpoint/2010/main" val="63873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Result</a:t>
            </a:r>
            <a:endParaRPr lang="ko-KR" altLang="en-US" dirty="0"/>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14</a:t>
            </a:fld>
            <a:endParaRPr lang="en-US" dirty="0"/>
          </a:p>
        </p:txBody>
      </p:sp>
      <p:sp>
        <p:nvSpPr>
          <p:cNvPr id="6" name="텍스트 개체 틀 4"/>
          <p:cNvSpPr>
            <a:spLocks noGrp="1"/>
          </p:cNvSpPr>
          <p:nvPr>
            <p:ph type="body" sz="quarter" idx="13"/>
          </p:nvPr>
        </p:nvSpPr>
        <p:spPr>
          <a:xfrm>
            <a:off x="167342" y="501048"/>
            <a:ext cx="8293090" cy="402769"/>
          </a:xfrm>
        </p:spPr>
        <p:txBody>
          <a:bodyPr>
            <a:noAutofit/>
          </a:bodyPr>
          <a:lstStyle/>
          <a:p>
            <a:r>
              <a:rPr lang="en-US" altLang="ko-KR" sz="2000" dirty="0"/>
              <a:t>14 November 2019</a:t>
            </a:r>
            <a:endParaRPr lang="ko-KR" altLang="en-US" sz="2000" dirty="0"/>
          </a:p>
        </p:txBody>
      </p:sp>
      <p:sp>
        <p:nvSpPr>
          <p:cNvPr id="7" name="내용 개체 틀 2"/>
          <p:cNvSpPr>
            <a:spLocks noGrp="1"/>
          </p:cNvSpPr>
          <p:nvPr>
            <p:ph idx="1"/>
          </p:nvPr>
        </p:nvSpPr>
        <p:spPr>
          <a:xfrm>
            <a:off x="269385" y="889199"/>
            <a:ext cx="5382735" cy="1154881"/>
          </a:xfrm>
        </p:spPr>
        <p:txBody>
          <a:bodyPr>
            <a:noAutofit/>
          </a:bodyPr>
          <a:lstStyle/>
          <a:p>
            <a:pPr>
              <a:lnSpc>
                <a:spcPct val="100000"/>
              </a:lnSpc>
            </a:pPr>
            <a:r>
              <a:rPr lang="en-US" altLang="ko-KR" dirty="0"/>
              <a:t>C</a:t>
            </a:r>
            <a:r>
              <a:rPr lang="en-US" altLang="ko-KR" dirty="0" smtClean="0"/>
              <a:t>ase </a:t>
            </a:r>
            <a:r>
              <a:rPr lang="en-US" altLang="ko-KR" dirty="0"/>
              <a:t>of hail at around </a:t>
            </a:r>
            <a:r>
              <a:rPr lang="en-US" altLang="ko-KR" dirty="0" smtClean="0"/>
              <a:t>21:40 UTC </a:t>
            </a:r>
            <a:r>
              <a:rPr lang="en-US" altLang="ko-KR" dirty="0"/>
              <a:t>on November </a:t>
            </a:r>
            <a:r>
              <a:rPr lang="en-US" altLang="ko-KR" dirty="0" smtClean="0"/>
              <a:t>14, 2019</a:t>
            </a:r>
          </a:p>
          <a:p>
            <a:pPr>
              <a:lnSpc>
                <a:spcPct val="100000"/>
              </a:lnSpc>
            </a:pPr>
            <a:r>
              <a:rPr lang="en-US" altLang="ko-KR" dirty="0" smtClean="0"/>
              <a:t>(</a:t>
            </a:r>
            <a:r>
              <a:rPr lang="en-US" altLang="ko-KR" dirty="0"/>
              <a:t>Original</a:t>
            </a:r>
            <a:r>
              <a:rPr lang="en-US" altLang="ko-KR" spc="0" dirty="0" smtClean="0"/>
              <a:t>) CI not detected</a:t>
            </a:r>
            <a:endParaRPr lang="en-US" altLang="ko-KR" dirty="0" smtClean="0"/>
          </a:p>
          <a:p>
            <a:pPr>
              <a:lnSpc>
                <a:spcPct val="100000"/>
              </a:lnSpc>
            </a:pPr>
            <a:r>
              <a:rPr lang="en-US" altLang="ko-KR" spc="0" dirty="0" smtClean="0"/>
              <a:t>(Improvement) </a:t>
            </a:r>
            <a:r>
              <a:rPr lang="en-US" altLang="ko-KR" dirty="0"/>
              <a:t>CI detection success after using TTI and setting seasonal threshold</a:t>
            </a:r>
            <a:endParaRPr lang="en-US" altLang="ko-KR" spc="0" dirty="0" smtClean="0"/>
          </a:p>
        </p:txBody>
      </p:sp>
      <p:sp>
        <p:nvSpPr>
          <p:cNvPr id="33" name="모서리가 둥근 직사각형 32"/>
          <p:cNvSpPr/>
          <p:nvPr/>
        </p:nvSpPr>
        <p:spPr>
          <a:xfrm>
            <a:off x="6265389" y="601935"/>
            <a:ext cx="2130617" cy="176208"/>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b="1" dirty="0" smtClean="0">
                <a:solidFill>
                  <a:prstClr val="white"/>
                </a:solidFill>
              </a:rPr>
              <a:t>Original CI</a:t>
            </a:r>
            <a:endParaRPr lang="ko-KR" altLang="en-US" sz="1200" b="1" dirty="0">
              <a:solidFill>
                <a:prstClr val="white"/>
              </a:solidFill>
            </a:endParaRPr>
          </a:p>
        </p:txBody>
      </p:sp>
      <p:grpSp>
        <p:nvGrpSpPr>
          <p:cNvPr id="38" name="그룹 37"/>
          <p:cNvGrpSpPr/>
          <p:nvPr/>
        </p:nvGrpSpPr>
        <p:grpSpPr>
          <a:xfrm>
            <a:off x="5752255" y="786649"/>
            <a:ext cx="3038063" cy="1673281"/>
            <a:chOff x="323190" y="2894264"/>
            <a:chExt cx="3038063" cy="1673281"/>
          </a:xfrm>
        </p:grpSpPr>
        <p:pic>
          <p:nvPicPr>
            <p:cNvPr id="39" name="그림 38"/>
            <p:cNvPicPr>
              <a:picLocks noChangeAspect="1"/>
            </p:cNvPicPr>
            <p:nvPr/>
          </p:nvPicPr>
          <p:blipFill rotWithShape="1">
            <a:blip r:embed="rId3" cstate="print">
              <a:extLst>
                <a:ext uri="{28A0092B-C50C-407E-A947-70E740481C1C}">
                  <a14:useLocalDpi xmlns:a14="http://schemas.microsoft.com/office/drawing/2010/main" val="0"/>
                </a:ext>
              </a:extLst>
            </a:blip>
            <a:srcRect l="36365" t="38215" r="20883" b="38894"/>
            <a:stretch/>
          </p:blipFill>
          <p:spPr>
            <a:xfrm>
              <a:off x="336917" y="2908594"/>
              <a:ext cx="3024336" cy="1658951"/>
            </a:xfrm>
            <a:prstGeom prst="rect">
              <a:avLst/>
            </a:prstGeom>
            <a:ln>
              <a:solidFill>
                <a:schemeClr val="tx1"/>
              </a:solidFill>
            </a:ln>
          </p:spPr>
        </p:pic>
        <p:sp>
          <p:nvSpPr>
            <p:cNvPr id="40" name="직사각형 39"/>
            <p:cNvSpPr/>
            <p:nvPr/>
          </p:nvSpPr>
          <p:spPr>
            <a:xfrm>
              <a:off x="323190" y="2894264"/>
              <a:ext cx="907981" cy="20317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solidFill>
                    <a:prstClr val="black"/>
                  </a:solidFill>
                  <a:latin typeface="Calibri" panose="020F0502020204030204" pitchFamily="34" charset="0"/>
                  <a:cs typeface="Calibri" panose="020F0502020204030204" pitchFamily="34" charset="0"/>
                </a:rPr>
                <a:t>19:10 UTC</a:t>
              </a:r>
              <a:endParaRPr lang="ko-KR" altLang="en-US" sz="1200" b="1" dirty="0">
                <a:solidFill>
                  <a:prstClr val="black"/>
                </a:solidFill>
                <a:latin typeface="Calibri" panose="020F0502020204030204" pitchFamily="34" charset="0"/>
                <a:cs typeface="Calibri" panose="020F0502020204030204" pitchFamily="34" charset="0"/>
              </a:endParaRPr>
            </a:p>
          </p:txBody>
        </p:sp>
      </p:grpSp>
      <p:grpSp>
        <p:nvGrpSpPr>
          <p:cNvPr id="61" name="그룹 60"/>
          <p:cNvGrpSpPr/>
          <p:nvPr/>
        </p:nvGrpSpPr>
        <p:grpSpPr>
          <a:xfrm>
            <a:off x="5762263" y="2654877"/>
            <a:ext cx="3034843" cy="1867235"/>
            <a:chOff x="5762263" y="2654877"/>
            <a:chExt cx="3034843" cy="1867235"/>
          </a:xfrm>
        </p:grpSpPr>
        <p:sp>
          <p:nvSpPr>
            <p:cNvPr id="34" name="모서리가 둥근 직사각형 33"/>
            <p:cNvSpPr/>
            <p:nvPr/>
          </p:nvSpPr>
          <p:spPr>
            <a:xfrm>
              <a:off x="6269028" y="2654877"/>
              <a:ext cx="2130617" cy="193422"/>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b="1" dirty="0" smtClean="0">
                  <a:solidFill>
                    <a:srgbClr val="FFFF00"/>
                  </a:solidFill>
                </a:rPr>
                <a:t>Improved CI</a:t>
              </a:r>
              <a:endParaRPr lang="ko-KR" altLang="en-US" sz="1200" b="1" dirty="0">
                <a:solidFill>
                  <a:srgbClr val="FFFF00"/>
                </a:solidFill>
              </a:endParaRPr>
            </a:p>
          </p:txBody>
        </p:sp>
        <p:grpSp>
          <p:nvGrpSpPr>
            <p:cNvPr id="35" name="그룹 34"/>
            <p:cNvGrpSpPr/>
            <p:nvPr/>
          </p:nvGrpSpPr>
          <p:grpSpPr>
            <a:xfrm>
              <a:off x="5781329" y="2876470"/>
              <a:ext cx="3015777" cy="1645642"/>
              <a:chOff x="4062880" y="1663591"/>
              <a:chExt cx="3015777" cy="1645642"/>
            </a:xfrm>
          </p:grpSpPr>
          <p:pic>
            <p:nvPicPr>
              <p:cNvPr id="36" name="그림 35"/>
              <p:cNvPicPr>
                <a:picLocks noChangeAspect="1"/>
              </p:cNvPicPr>
              <p:nvPr/>
            </p:nvPicPr>
            <p:blipFill rotWithShape="1">
              <a:blip r:embed="rId4">
                <a:extLst>
                  <a:ext uri="{28A0092B-C50C-407E-A947-70E740481C1C}">
                    <a14:useLocalDpi xmlns:a14="http://schemas.microsoft.com/office/drawing/2010/main" val="0"/>
                  </a:ext>
                </a:extLst>
              </a:blip>
              <a:srcRect l="37417" t="34815" r="20855" b="42415"/>
              <a:stretch/>
            </p:blipFill>
            <p:spPr>
              <a:xfrm>
                <a:off x="4062880" y="1663591"/>
                <a:ext cx="3015777" cy="1645642"/>
              </a:xfrm>
              <a:prstGeom prst="rect">
                <a:avLst/>
              </a:prstGeom>
              <a:ln>
                <a:solidFill>
                  <a:schemeClr val="tx1"/>
                </a:solidFill>
              </a:ln>
            </p:spPr>
          </p:pic>
          <p:sp>
            <p:nvSpPr>
              <p:cNvPr id="37" name="타원 36"/>
              <p:cNvSpPr/>
              <p:nvPr/>
            </p:nvSpPr>
            <p:spPr>
              <a:xfrm>
                <a:off x="4943261" y="2669618"/>
                <a:ext cx="490065" cy="432048"/>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6" name="직사각형 45"/>
            <p:cNvSpPr/>
            <p:nvPr/>
          </p:nvSpPr>
          <p:spPr>
            <a:xfrm>
              <a:off x="5762263" y="2857107"/>
              <a:ext cx="887215" cy="22995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solidFill>
                    <a:prstClr val="black"/>
                  </a:solidFill>
                  <a:latin typeface="Calibri" panose="020F0502020204030204" pitchFamily="34" charset="0"/>
                  <a:cs typeface="Calibri" panose="020F0502020204030204" pitchFamily="34" charset="0"/>
                </a:rPr>
                <a:t>19:10 UTC</a:t>
              </a:r>
              <a:endParaRPr lang="ko-KR" altLang="en-US" sz="1200" b="1" dirty="0">
                <a:solidFill>
                  <a:prstClr val="black"/>
                </a:solidFill>
                <a:latin typeface="Calibri" panose="020F0502020204030204" pitchFamily="34" charset="0"/>
                <a:cs typeface="Calibri" panose="020F0502020204030204" pitchFamily="34" charset="0"/>
              </a:endParaRPr>
            </a:p>
          </p:txBody>
        </p:sp>
        <p:sp>
          <p:nvSpPr>
            <p:cNvPr id="50" name="타원 49"/>
            <p:cNvSpPr/>
            <p:nvPr/>
          </p:nvSpPr>
          <p:spPr>
            <a:xfrm>
              <a:off x="6459677" y="3450449"/>
              <a:ext cx="490065" cy="432048"/>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4" name="타원 53"/>
          <p:cNvSpPr/>
          <p:nvPr/>
        </p:nvSpPr>
        <p:spPr>
          <a:xfrm>
            <a:off x="6404306" y="1474385"/>
            <a:ext cx="490065" cy="432048"/>
          </a:xfrm>
          <a:prstGeom prst="ellipse">
            <a:avLst/>
          </a:prstGeom>
          <a:noFill/>
          <a:ln w="38100">
            <a:solidFill>
              <a:srgbClr val="66FF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타원 54"/>
          <p:cNvSpPr/>
          <p:nvPr/>
        </p:nvSpPr>
        <p:spPr>
          <a:xfrm>
            <a:off x="6660236" y="1794192"/>
            <a:ext cx="490065" cy="432048"/>
          </a:xfrm>
          <a:prstGeom prst="ellipse">
            <a:avLst/>
          </a:prstGeom>
          <a:noFill/>
          <a:ln w="38100">
            <a:solidFill>
              <a:srgbClr val="66FF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타원 55"/>
          <p:cNvSpPr/>
          <p:nvPr/>
        </p:nvSpPr>
        <p:spPr>
          <a:xfrm rot="21403476">
            <a:off x="6022379" y="4614780"/>
            <a:ext cx="240071" cy="237143"/>
          </a:xfrm>
          <a:prstGeom prst="ellipse">
            <a:avLst/>
          </a:prstGeom>
          <a:noFill/>
          <a:ln w="3175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w="57150">
                <a:solidFill>
                  <a:schemeClr val="tx1"/>
                </a:solidFill>
              </a:ln>
            </a:endParaRPr>
          </a:p>
        </p:txBody>
      </p:sp>
      <p:sp>
        <p:nvSpPr>
          <p:cNvPr id="57" name="TextBox 56"/>
          <p:cNvSpPr txBox="1"/>
          <p:nvPr/>
        </p:nvSpPr>
        <p:spPr>
          <a:xfrm>
            <a:off x="6265389" y="4557235"/>
            <a:ext cx="684353" cy="338554"/>
          </a:xfrm>
          <a:prstGeom prst="rect">
            <a:avLst/>
          </a:prstGeom>
          <a:noFill/>
        </p:spPr>
        <p:txBody>
          <a:bodyPr wrap="square" rtlCol="0">
            <a:spAutoFit/>
          </a:bodyPr>
          <a:lstStyle/>
          <a:p>
            <a:r>
              <a:rPr lang="en-US" altLang="ko-KR" sz="1400" dirty="0" smtClean="0">
                <a:latin typeface="Calibri" panose="020F0502020204030204" pitchFamily="34" charset="0"/>
                <a:cs typeface="Calibri" panose="020F0502020204030204" pitchFamily="34" charset="0"/>
              </a:rPr>
              <a:t>: </a:t>
            </a:r>
            <a:r>
              <a:rPr lang="en-US" altLang="ko-KR" sz="1600" dirty="0" smtClean="0">
                <a:latin typeface="Calibri" panose="020F0502020204030204" pitchFamily="34" charset="0"/>
                <a:cs typeface="Calibri" panose="020F0502020204030204" pitchFamily="34" charset="0"/>
              </a:rPr>
              <a:t>Hit</a:t>
            </a:r>
            <a:endParaRPr lang="en-US" altLang="ko-KR" sz="1400" dirty="0" smtClean="0">
              <a:latin typeface="Calibri" panose="020F0502020204030204" pitchFamily="34" charset="0"/>
              <a:cs typeface="Calibri" panose="020F0502020204030204" pitchFamily="34" charset="0"/>
            </a:endParaRPr>
          </a:p>
        </p:txBody>
      </p:sp>
      <p:sp>
        <p:nvSpPr>
          <p:cNvPr id="60" name="TextBox 59"/>
          <p:cNvSpPr txBox="1"/>
          <p:nvPr/>
        </p:nvSpPr>
        <p:spPr>
          <a:xfrm>
            <a:off x="7313629" y="4557235"/>
            <a:ext cx="1047922" cy="338554"/>
          </a:xfrm>
          <a:prstGeom prst="rect">
            <a:avLst/>
          </a:prstGeom>
          <a:noFill/>
        </p:spPr>
        <p:txBody>
          <a:bodyPr wrap="square" rtlCol="0">
            <a:spAutoFit/>
          </a:bodyPr>
          <a:lstStyle/>
          <a:p>
            <a:r>
              <a:rPr lang="en-US" altLang="ko-KR" sz="1600" dirty="0" smtClean="0">
                <a:latin typeface="Calibri" panose="020F0502020204030204" pitchFamily="34" charset="0"/>
                <a:cs typeface="Calibri" panose="020F0502020204030204" pitchFamily="34" charset="0"/>
              </a:rPr>
              <a:t>: Miss</a:t>
            </a:r>
          </a:p>
        </p:txBody>
      </p:sp>
      <p:pic>
        <p:nvPicPr>
          <p:cNvPr id="62" name="그림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952" y="2346185"/>
            <a:ext cx="2559105" cy="2513351"/>
          </a:xfrm>
          <a:prstGeom prst="rect">
            <a:avLst/>
          </a:prstGeom>
        </p:spPr>
      </p:pic>
      <p:pic>
        <p:nvPicPr>
          <p:cNvPr id="63" name="그림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5531" y="2335188"/>
            <a:ext cx="2570302" cy="2524348"/>
          </a:xfrm>
          <a:prstGeom prst="rect">
            <a:avLst/>
          </a:prstGeom>
        </p:spPr>
      </p:pic>
      <p:sp>
        <p:nvSpPr>
          <p:cNvPr id="64" name="직사각형 63"/>
          <p:cNvSpPr/>
          <p:nvPr/>
        </p:nvSpPr>
        <p:spPr>
          <a:xfrm>
            <a:off x="166951" y="2412200"/>
            <a:ext cx="873198" cy="18719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solidFill>
                  <a:srgbClr val="FF0000"/>
                </a:solidFill>
                <a:latin typeface="Calibri" panose="020F0502020204030204" pitchFamily="34" charset="0"/>
                <a:cs typeface="Calibri" panose="020F0502020204030204" pitchFamily="34" charset="0"/>
              </a:rPr>
              <a:t>21:40 UTC</a:t>
            </a:r>
            <a:endParaRPr lang="ko-KR" altLang="en-US" sz="1200" b="1" dirty="0">
              <a:solidFill>
                <a:srgbClr val="FF0000"/>
              </a:solidFill>
              <a:latin typeface="Calibri" panose="020F0502020204030204" pitchFamily="34" charset="0"/>
              <a:cs typeface="Calibri" panose="020F0502020204030204" pitchFamily="34" charset="0"/>
            </a:endParaRPr>
          </a:p>
        </p:txBody>
      </p:sp>
      <p:sp>
        <p:nvSpPr>
          <p:cNvPr id="65" name="직사각형 64"/>
          <p:cNvSpPr/>
          <p:nvPr/>
        </p:nvSpPr>
        <p:spPr>
          <a:xfrm>
            <a:off x="2805530" y="2408488"/>
            <a:ext cx="873198" cy="18719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solidFill>
                  <a:srgbClr val="FF0000"/>
                </a:solidFill>
                <a:latin typeface="Calibri" panose="020F0502020204030204" pitchFamily="34" charset="0"/>
                <a:cs typeface="Calibri" panose="020F0502020204030204" pitchFamily="34" charset="0"/>
              </a:rPr>
              <a:t>21:40 UTC</a:t>
            </a:r>
            <a:endParaRPr lang="ko-KR" altLang="en-US" sz="1200" b="1" dirty="0">
              <a:solidFill>
                <a:srgbClr val="FF0000"/>
              </a:solidFill>
              <a:latin typeface="Calibri" panose="020F0502020204030204" pitchFamily="34" charset="0"/>
              <a:cs typeface="Calibri" panose="020F0502020204030204" pitchFamily="34" charset="0"/>
            </a:endParaRPr>
          </a:p>
        </p:txBody>
      </p:sp>
      <p:sp>
        <p:nvSpPr>
          <p:cNvPr id="66" name="모서리가 둥근 직사각형 65"/>
          <p:cNvSpPr/>
          <p:nvPr/>
        </p:nvSpPr>
        <p:spPr>
          <a:xfrm>
            <a:off x="424308" y="2146631"/>
            <a:ext cx="2044392" cy="199554"/>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100" b="1" dirty="0" smtClean="0">
                <a:solidFill>
                  <a:prstClr val="white"/>
                </a:solidFill>
              </a:rPr>
              <a:t>Radar data</a:t>
            </a:r>
            <a:endParaRPr lang="ko-KR" altLang="en-US" sz="1100" b="1" dirty="0">
              <a:solidFill>
                <a:prstClr val="white"/>
              </a:solidFill>
            </a:endParaRPr>
          </a:p>
        </p:txBody>
      </p:sp>
      <p:sp>
        <p:nvSpPr>
          <p:cNvPr id="67" name="모서리가 둥근 직사각형 66"/>
          <p:cNvSpPr/>
          <p:nvPr/>
        </p:nvSpPr>
        <p:spPr>
          <a:xfrm>
            <a:off x="3110147" y="2140358"/>
            <a:ext cx="2044392" cy="205827"/>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100" b="1" dirty="0" smtClean="0">
                <a:solidFill>
                  <a:prstClr val="white"/>
                </a:solidFill>
              </a:rPr>
              <a:t>Lightning data</a:t>
            </a:r>
            <a:endParaRPr lang="ko-KR" altLang="en-US" sz="1100" b="1" dirty="0">
              <a:solidFill>
                <a:prstClr val="white"/>
              </a:solidFill>
            </a:endParaRPr>
          </a:p>
        </p:txBody>
      </p:sp>
      <p:sp>
        <p:nvSpPr>
          <p:cNvPr id="68" name="타원 67"/>
          <p:cNvSpPr/>
          <p:nvPr/>
        </p:nvSpPr>
        <p:spPr>
          <a:xfrm rot="21403476">
            <a:off x="7089617" y="4614780"/>
            <a:ext cx="240071" cy="237143"/>
          </a:xfrm>
          <a:prstGeom prst="ellipse">
            <a:avLst/>
          </a:prstGeom>
          <a:noFill/>
          <a:ln w="31750">
            <a:solidFill>
              <a:srgbClr val="66FF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w="57150">
                <a:solidFill>
                  <a:schemeClr val="tx1"/>
                </a:solidFill>
              </a:ln>
            </a:endParaRPr>
          </a:p>
        </p:txBody>
      </p:sp>
      <p:sp>
        <p:nvSpPr>
          <p:cNvPr id="69" name="타원 68"/>
          <p:cNvSpPr/>
          <p:nvPr/>
        </p:nvSpPr>
        <p:spPr>
          <a:xfrm rot="19248212">
            <a:off x="993690" y="3512645"/>
            <a:ext cx="549383" cy="390709"/>
          </a:xfrm>
          <a:prstGeom prst="ellipse">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70" name="타원 69"/>
          <p:cNvSpPr/>
          <p:nvPr/>
        </p:nvSpPr>
        <p:spPr>
          <a:xfrm rot="19248212">
            <a:off x="3622466" y="3479827"/>
            <a:ext cx="549383" cy="390709"/>
          </a:xfrm>
          <a:prstGeom prst="ellipse">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Tree>
    <p:extLst>
      <p:ext uri="{BB962C8B-B14F-4D97-AF65-F5344CB8AC3E}">
        <p14:creationId xmlns:p14="http://schemas.microsoft.com/office/powerpoint/2010/main" val="997268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a:t>Result</a:t>
            </a:r>
            <a:endParaRPr lang="ko-KR" altLang="en-US" dirty="0"/>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15</a:t>
            </a:fld>
            <a:endParaRPr lang="en-US" dirty="0"/>
          </a:p>
        </p:txBody>
      </p:sp>
      <p:sp>
        <p:nvSpPr>
          <p:cNvPr id="6" name="텍스트 개체 틀 4"/>
          <p:cNvSpPr txBox="1">
            <a:spLocks/>
          </p:cNvSpPr>
          <p:nvPr/>
        </p:nvSpPr>
        <p:spPr>
          <a:xfrm>
            <a:off x="167342" y="501048"/>
            <a:ext cx="8293090" cy="402769"/>
          </a:xfrm>
          <a:prstGeom prst="rect">
            <a:avLst/>
          </a:prstGeom>
        </p:spPr>
        <p:txBody>
          <a:bodyPr vert="horz" lIns="91440" tIns="45720" rIns="91440" bIns="45720" rtlCol="0">
            <a:noAutofit/>
          </a:bodyPr>
          <a:lstStyle>
            <a:lvl1pPr marL="0" indent="0" algn="l" defTabSz="914400" rtl="0" eaLnBrk="1" latinLnBrk="1" hangingPunct="1">
              <a:spcBef>
                <a:spcPct val="20000"/>
              </a:spcBef>
              <a:buFontTx/>
              <a:buNone/>
              <a:defRPr lang="ko-KR" altLang="en-US" sz="1800" b="1" kern="1200" spc="0" baseline="0" dirty="0" smtClean="0">
                <a:ln>
                  <a:solidFill>
                    <a:schemeClr val="accent1">
                      <a:alpha val="0"/>
                    </a:schemeClr>
                  </a:solidFill>
                </a:ln>
                <a:solidFill>
                  <a:schemeClr val="accent1"/>
                </a:solidFill>
                <a:latin typeface="Calibri" panose="020F0502020204030204" pitchFamily="34" charset="0"/>
                <a:ea typeface="맑은 고딕" panose="020B0503020000020004" pitchFamily="50" charset="-127"/>
                <a:cs typeface="Calibri" panose="020F0502020204030204" pitchFamily="34" charset="0"/>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r>
              <a:rPr lang="en-US" altLang="ko-KR" sz="2000" dirty="0" smtClean="0"/>
              <a:t>6 June 2020</a:t>
            </a:r>
            <a:endParaRPr lang="en-US" sz="2000" dirty="0"/>
          </a:p>
        </p:txBody>
      </p:sp>
      <p:sp>
        <p:nvSpPr>
          <p:cNvPr id="7" name="내용 개체 틀 2"/>
          <p:cNvSpPr txBox="1">
            <a:spLocks/>
          </p:cNvSpPr>
          <p:nvPr/>
        </p:nvSpPr>
        <p:spPr>
          <a:xfrm>
            <a:off x="323528" y="908597"/>
            <a:ext cx="8229600" cy="756519"/>
          </a:xfrm>
          <a:prstGeom prst="rect">
            <a:avLst/>
          </a:prstGeom>
        </p:spPr>
        <p:txBody>
          <a:bodyPr vert="horz" lIns="91440" tIns="45720" rIns="91440" bIns="45720" rtlCol="0">
            <a:normAutofit/>
          </a:bodyPr>
          <a:lstStyle>
            <a:lvl1pPr marL="180000" indent="-180000" algn="l" defTabSz="914400" rtl="0" eaLnBrk="1" latinLnBrk="0" hangingPunct="1">
              <a:lnSpc>
                <a:spcPct val="130000"/>
              </a:lnSpc>
              <a:spcBef>
                <a:spcPct val="20000"/>
              </a:spcBef>
              <a:spcAft>
                <a:spcPts val="200"/>
              </a:spcAft>
              <a:buFont typeface="Arial"/>
              <a:buBlip>
                <a:blip r:embed="rId3"/>
              </a:buBlip>
              <a:defRPr lang="ko-KR" altLang="en-US" sz="1600" kern="1200" spc="0" baseline="0" dirty="0" smtClean="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Calibri" panose="020F0502020204030204" pitchFamily="34" charset="0"/>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r>
              <a:rPr lang="en-US" altLang="ko-KR" sz="1800" dirty="0" smtClean="0"/>
              <a:t>Case of hail from 07:00 UTC to 08:20 UTC on June 6, 2020</a:t>
            </a:r>
            <a:endParaRPr lang="ko-KR" altLang="en-US" dirty="0"/>
          </a:p>
        </p:txBody>
      </p:sp>
      <p:pic>
        <p:nvPicPr>
          <p:cNvPr id="8" name="그림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39" y="1639900"/>
            <a:ext cx="3384376" cy="3205332"/>
          </a:xfrm>
          <a:prstGeom prst="rect">
            <a:avLst/>
          </a:prstGeom>
        </p:spPr>
      </p:pic>
      <p:pic>
        <p:nvPicPr>
          <p:cNvPr id="9" name="그림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9555" y="1639900"/>
            <a:ext cx="3384376" cy="3205332"/>
          </a:xfrm>
          <a:prstGeom prst="rect">
            <a:avLst/>
          </a:prstGeom>
        </p:spPr>
      </p:pic>
      <p:pic>
        <p:nvPicPr>
          <p:cNvPr id="10" name="그림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5813" y="1639900"/>
            <a:ext cx="3384375" cy="3205332"/>
          </a:xfrm>
          <a:prstGeom prst="rect">
            <a:avLst/>
          </a:prstGeom>
        </p:spPr>
      </p:pic>
      <p:sp>
        <p:nvSpPr>
          <p:cNvPr id="14" name="타원 13"/>
          <p:cNvSpPr/>
          <p:nvPr/>
        </p:nvSpPr>
        <p:spPr>
          <a:xfrm>
            <a:off x="1406709" y="3064409"/>
            <a:ext cx="998966" cy="66403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타원 14"/>
          <p:cNvSpPr/>
          <p:nvPr/>
        </p:nvSpPr>
        <p:spPr>
          <a:xfrm>
            <a:off x="4315255" y="3064409"/>
            <a:ext cx="998966" cy="66403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타원 15"/>
          <p:cNvSpPr/>
          <p:nvPr/>
        </p:nvSpPr>
        <p:spPr>
          <a:xfrm>
            <a:off x="7042755" y="3162877"/>
            <a:ext cx="998966" cy="66403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127092" y="1641966"/>
            <a:ext cx="914090" cy="22435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smtClean="0">
                <a:solidFill>
                  <a:schemeClr val="tx1"/>
                </a:solidFill>
              </a:rPr>
              <a:t>05:30 UTC</a:t>
            </a:r>
            <a:endParaRPr lang="ko-KR" altLang="en-US" sz="1100" b="1" dirty="0">
              <a:solidFill>
                <a:schemeClr val="tx1"/>
              </a:solidFill>
            </a:endParaRPr>
          </a:p>
        </p:txBody>
      </p:sp>
      <p:sp>
        <p:nvSpPr>
          <p:cNvPr id="18" name="직사각형 17"/>
          <p:cNvSpPr/>
          <p:nvPr/>
        </p:nvSpPr>
        <p:spPr>
          <a:xfrm>
            <a:off x="2928759" y="1641591"/>
            <a:ext cx="914090" cy="22435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smtClean="0">
                <a:solidFill>
                  <a:schemeClr val="tx1"/>
                </a:solidFill>
              </a:rPr>
              <a:t>06:30 UTC</a:t>
            </a:r>
            <a:endParaRPr lang="ko-KR" altLang="en-US" sz="1100" b="1" dirty="0">
              <a:solidFill>
                <a:schemeClr val="tx1"/>
              </a:solidFill>
            </a:endParaRPr>
          </a:p>
        </p:txBody>
      </p:sp>
      <p:sp>
        <p:nvSpPr>
          <p:cNvPr id="19" name="직사각형 18"/>
          <p:cNvSpPr/>
          <p:nvPr/>
        </p:nvSpPr>
        <p:spPr>
          <a:xfrm>
            <a:off x="5645813" y="1639458"/>
            <a:ext cx="914090" cy="22435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smtClean="0">
                <a:solidFill>
                  <a:schemeClr val="tx1"/>
                </a:solidFill>
              </a:rPr>
              <a:t>07:30 UTC</a:t>
            </a:r>
            <a:endParaRPr lang="ko-KR" altLang="en-US" sz="1100" b="1" dirty="0">
              <a:solidFill>
                <a:schemeClr val="tx1"/>
              </a:solidFill>
            </a:endParaRPr>
          </a:p>
        </p:txBody>
      </p:sp>
    </p:spTree>
    <p:extLst>
      <p:ext uri="{BB962C8B-B14F-4D97-AF65-F5344CB8AC3E}">
        <p14:creationId xmlns:p14="http://schemas.microsoft.com/office/powerpoint/2010/main" val="2124389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Result</a:t>
            </a:r>
            <a:endParaRPr lang="ko-KR" altLang="en-US" dirty="0"/>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16</a:t>
            </a:fld>
            <a:endParaRPr lang="en-US" dirty="0"/>
          </a:p>
        </p:txBody>
      </p:sp>
      <p:grpSp>
        <p:nvGrpSpPr>
          <p:cNvPr id="51" name="그룹 50"/>
          <p:cNvGrpSpPr/>
          <p:nvPr/>
        </p:nvGrpSpPr>
        <p:grpSpPr>
          <a:xfrm>
            <a:off x="6961345" y="1060645"/>
            <a:ext cx="2147048" cy="2097018"/>
            <a:chOff x="5949857" y="1159212"/>
            <a:chExt cx="2432582" cy="2379928"/>
          </a:xfrm>
        </p:grpSpPr>
        <p:grpSp>
          <p:nvGrpSpPr>
            <p:cNvPr id="36" name="그룹 35"/>
            <p:cNvGrpSpPr/>
            <p:nvPr/>
          </p:nvGrpSpPr>
          <p:grpSpPr>
            <a:xfrm>
              <a:off x="5949857" y="1159212"/>
              <a:ext cx="2432582" cy="2379928"/>
              <a:chOff x="5026562" y="1628801"/>
              <a:chExt cx="2432582" cy="2379928"/>
            </a:xfrm>
          </p:grpSpPr>
          <p:pic>
            <p:nvPicPr>
              <p:cNvPr id="37" name="그림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562" y="1628801"/>
                <a:ext cx="2432582" cy="2379928"/>
              </a:xfrm>
              <a:prstGeom prst="rect">
                <a:avLst/>
              </a:prstGeom>
            </p:spPr>
          </p:pic>
          <p:sp>
            <p:nvSpPr>
              <p:cNvPr id="38" name="직사각형 37"/>
              <p:cNvSpPr/>
              <p:nvPr/>
            </p:nvSpPr>
            <p:spPr>
              <a:xfrm>
                <a:off x="5026562" y="1697379"/>
                <a:ext cx="1035654" cy="25462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smtClean="0">
                    <a:solidFill>
                      <a:schemeClr val="tx1"/>
                    </a:solidFill>
                  </a:rPr>
                  <a:t>04:40 UTC</a:t>
                </a:r>
                <a:endParaRPr lang="ko-KR" altLang="en-US" sz="1100" b="1" dirty="0">
                  <a:solidFill>
                    <a:schemeClr val="tx1"/>
                  </a:solidFill>
                </a:endParaRPr>
              </a:p>
            </p:txBody>
          </p:sp>
        </p:grpSp>
        <p:sp>
          <p:nvSpPr>
            <p:cNvPr id="43" name="타원 42"/>
            <p:cNvSpPr/>
            <p:nvPr/>
          </p:nvSpPr>
          <p:spPr>
            <a:xfrm>
              <a:off x="6813550" y="2040781"/>
              <a:ext cx="496688" cy="511007"/>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4" name="그룹 53"/>
          <p:cNvGrpSpPr/>
          <p:nvPr/>
        </p:nvGrpSpPr>
        <p:grpSpPr>
          <a:xfrm>
            <a:off x="6949157" y="3150831"/>
            <a:ext cx="2159235" cy="1986956"/>
            <a:chOff x="5945041" y="3469590"/>
            <a:chExt cx="2410755" cy="2358574"/>
          </a:xfrm>
        </p:grpSpPr>
        <p:grpSp>
          <p:nvGrpSpPr>
            <p:cNvPr id="39" name="그룹 38"/>
            <p:cNvGrpSpPr/>
            <p:nvPr/>
          </p:nvGrpSpPr>
          <p:grpSpPr>
            <a:xfrm>
              <a:off x="5945041" y="3469590"/>
              <a:ext cx="2410755" cy="2358574"/>
              <a:chOff x="6856903" y="1628801"/>
              <a:chExt cx="2410755" cy="2358574"/>
            </a:xfrm>
          </p:grpSpPr>
          <p:pic>
            <p:nvPicPr>
              <p:cNvPr id="40" name="그림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6903" y="1628801"/>
                <a:ext cx="2410755" cy="2358574"/>
              </a:xfrm>
              <a:prstGeom prst="rect">
                <a:avLst/>
              </a:prstGeom>
            </p:spPr>
          </p:pic>
          <p:sp>
            <p:nvSpPr>
              <p:cNvPr id="41" name="직사각형 40"/>
              <p:cNvSpPr/>
              <p:nvPr/>
            </p:nvSpPr>
            <p:spPr>
              <a:xfrm>
                <a:off x="6858546" y="1697379"/>
                <a:ext cx="1018925" cy="25940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smtClean="0">
                    <a:solidFill>
                      <a:srgbClr val="FF0000"/>
                    </a:solidFill>
                  </a:rPr>
                  <a:t>05:10 UTC</a:t>
                </a:r>
                <a:endParaRPr lang="ko-KR" altLang="en-US" sz="1100" b="1" dirty="0">
                  <a:solidFill>
                    <a:srgbClr val="FF0000"/>
                  </a:solidFill>
                </a:endParaRPr>
              </a:p>
            </p:txBody>
          </p:sp>
        </p:grpSp>
        <p:sp>
          <p:nvSpPr>
            <p:cNvPr id="44" name="타원 43"/>
            <p:cNvSpPr/>
            <p:nvPr/>
          </p:nvSpPr>
          <p:spPr>
            <a:xfrm>
              <a:off x="6778708" y="4399425"/>
              <a:ext cx="496688" cy="511007"/>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5" name="텍스트 개체 틀 4"/>
          <p:cNvSpPr>
            <a:spLocks noGrp="1"/>
          </p:cNvSpPr>
          <p:nvPr>
            <p:ph type="body" sz="quarter" idx="13"/>
          </p:nvPr>
        </p:nvSpPr>
        <p:spPr>
          <a:xfrm>
            <a:off x="167342" y="501048"/>
            <a:ext cx="8293090" cy="402769"/>
          </a:xfrm>
        </p:spPr>
        <p:txBody>
          <a:bodyPr>
            <a:noAutofit/>
          </a:bodyPr>
          <a:lstStyle/>
          <a:p>
            <a:r>
              <a:rPr lang="en-US" altLang="ko-KR" sz="2000" dirty="0"/>
              <a:t>6</a:t>
            </a:r>
            <a:r>
              <a:rPr lang="en-US" altLang="ko-KR" sz="2000" dirty="0" smtClean="0"/>
              <a:t> June</a:t>
            </a:r>
            <a:r>
              <a:rPr lang="en-US" altLang="ko-KR" sz="2000" dirty="0" smtClean="0">
                <a:latin typeface="Calibri" panose="020F0502020204030204" pitchFamily="34" charset="0"/>
                <a:cs typeface="Calibri" panose="020F0502020204030204" pitchFamily="34" charset="0"/>
              </a:rPr>
              <a:t> </a:t>
            </a:r>
            <a:r>
              <a:rPr lang="en-US" altLang="ko-KR" sz="2000" dirty="0" smtClean="0"/>
              <a:t>2020</a:t>
            </a:r>
            <a:endParaRPr lang="ko-KR" altLang="en-US" sz="2000" dirty="0">
              <a:latin typeface="Calibri" panose="020F0502020204030204" pitchFamily="34" charset="0"/>
              <a:cs typeface="Calibri" panose="020F0502020204030204" pitchFamily="34" charset="0"/>
            </a:endParaRPr>
          </a:p>
        </p:txBody>
      </p:sp>
      <p:grpSp>
        <p:nvGrpSpPr>
          <p:cNvPr id="14" name="그룹 13"/>
          <p:cNvGrpSpPr/>
          <p:nvPr/>
        </p:nvGrpSpPr>
        <p:grpSpPr>
          <a:xfrm>
            <a:off x="1045926" y="1132032"/>
            <a:ext cx="5855504" cy="2009088"/>
            <a:chOff x="734549" y="839203"/>
            <a:chExt cx="5855504" cy="2009088"/>
          </a:xfrm>
        </p:grpSpPr>
        <p:pic>
          <p:nvPicPr>
            <p:cNvPr id="10" name="그림 9"/>
            <p:cNvPicPr>
              <a:picLocks noChangeAspect="1"/>
            </p:cNvPicPr>
            <p:nvPr/>
          </p:nvPicPr>
          <p:blipFill rotWithShape="1">
            <a:blip r:embed="rId5">
              <a:extLst>
                <a:ext uri="{28A0092B-C50C-407E-A947-70E740481C1C}">
                  <a14:useLocalDpi xmlns:a14="http://schemas.microsoft.com/office/drawing/2010/main" val="0"/>
                </a:ext>
              </a:extLst>
            </a:blip>
            <a:srcRect l="38866" t="45762" r="29581" b="23438"/>
            <a:stretch/>
          </p:blipFill>
          <p:spPr>
            <a:xfrm>
              <a:off x="739331" y="856723"/>
              <a:ext cx="1990581" cy="1990582"/>
            </a:xfrm>
            <a:prstGeom prst="rect">
              <a:avLst/>
            </a:prstGeom>
            <a:ln>
              <a:solidFill>
                <a:schemeClr val="tx1"/>
              </a:solidFill>
            </a:ln>
          </p:spPr>
        </p:pic>
        <p:pic>
          <p:nvPicPr>
            <p:cNvPr id="11" name="그림 10"/>
            <p:cNvPicPr>
              <a:picLocks noChangeAspect="1"/>
            </p:cNvPicPr>
            <p:nvPr/>
          </p:nvPicPr>
          <p:blipFill rotWithShape="1">
            <a:blip r:embed="rId6">
              <a:extLst>
                <a:ext uri="{28A0092B-C50C-407E-A947-70E740481C1C}">
                  <a14:useLocalDpi xmlns:a14="http://schemas.microsoft.com/office/drawing/2010/main" val="0"/>
                </a:ext>
              </a:extLst>
            </a:blip>
            <a:srcRect l="39961" t="45800" r="29921" b="23401"/>
            <a:stretch/>
          </p:blipFill>
          <p:spPr>
            <a:xfrm>
              <a:off x="2732295" y="856723"/>
              <a:ext cx="1948449" cy="1990583"/>
            </a:xfrm>
            <a:prstGeom prst="rect">
              <a:avLst/>
            </a:prstGeom>
            <a:ln>
              <a:solidFill>
                <a:schemeClr val="tx1"/>
              </a:solidFill>
            </a:ln>
          </p:spPr>
        </p:pic>
        <p:sp>
          <p:nvSpPr>
            <p:cNvPr id="56" name="직사각형 55"/>
            <p:cNvSpPr/>
            <p:nvPr/>
          </p:nvSpPr>
          <p:spPr>
            <a:xfrm>
              <a:off x="2727103" y="839203"/>
              <a:ext cx="895851" cy="20622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smtClean="0">
                  <a:solidFill>
                    <a:schemeClr val="tx1"/>
                  </a:solidFill>
                </a:rPr>
                <a:t>04:38 UTC</a:t>
              </a:r>
              <a:endParaRPr lang="ko-KR" altLang="en-US" sz="1100" b="1" dirty="0">
                <a:solidFill>
                  <a:schemeClr val="tx1"/>
                </a:solidFill>
              </a:endParaRPr>
            </a:p>
          </p:txBody>
        </p:sp>
        <p:sp>
          <p:nvSpPr>
            <p:cNvPr id="57" name="직사각형 56"/>
            <p:cNvSpPr/>
            <p:nvPr/>
          </p:nvSpPr>
          <p:spPr>
            <a:xfrm>
              <a:off x="734549" y="839203"/>
              <a:ext cx="910460" cy="21602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smtClean="0">
                  <a:solidFill>
                    <a:schemeClr val="tx1"/>
                  </a:solidFill>
                </a:rPr>
                <a:t>04:36 UTC</a:t>
              </a:r>
              <a:endParaRPr lang="ko-KR" altLang="en-US" sz="1100" b="1" dirty="0">
                <a:solidFill>
                  <a:schemeClr val="tx1"/>
                </a:solidFill>
              </a:endParaRPr>
            </a:p>
          </p:txBody>
        </p:sp>
        <p:pic>
          <p:nvPicPr>
            <p:cNvPr id="12" name="그림 11"/>
            <p:cNvPicPr>
              <a:picLocks noChangeAspect="1"/>
            </p:cNvPicPr>
            <p:nvPr/>
          </p:nvPicPr>
          <p:blipFill rotWithShape="1">
            <a:blip r:embed="rId7">
              <a:extLst>
                <a:ext uri="{28A0092B-C50C-407E-A947-70E740481C1C}">
                  <a14:useLocalDpi xmlns:a14="http://schemas.microsoft.com/office/drawing/2010/main" val="0"/>
                </a:ext>
              </a:extLst>
            </a:blip>
            <a:srcRect l="39961" t="45800" r="29921" b="23401"/>
            <a:stretch/>
          </p:blipFill>
          <p:spPr>
            <a:xfrm>
              <a:off x="4689010" y="856723"/>
              <a:ext cx="1901043" cy="1991568"/>
            </a:xfrm>
            <a:prstGeom prst="rect">
              <a:avLst/>
            </a:prstGeom>
            <a:ln>
              <a:solidFill>
                <a:schemeClr val="tx1"/>
              </a:solidFill>
            </a:ln>
          </p:spPr>
        </p:pic>
        <p:sp>
          <p:nvSpPr>
            <p:cNvPr id="58" name="직사각형 57"/>
            <p:cNvSpPr/>
            <p:nvPr/>
          </p:nvSpPr>
          <p:spPr>
            <a:xfrm>
              <a:off x="4683127" y="839203"/>
              <a:ext cx="904974" cy="21602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smtClean="0">
                  <a:solidFill>
                    <a:schemeClr val="tx1"/>
                  </a:solidFill>
                </a:rPr>
                <a:t>04:50 UTC</a:t>
              </a:r>
              <a:endParaRPr lang="ko-KR" altLang="en-US" sz="1100" b="1" dirty="0">
                <a:solidFill>
                  <a:schemeClr val="tx1"/>
                </a:solidFill>
              </a:endParaRPr>
            </a:p>
          </p:txBody>
        </p:sp>
      </p:grpSp>
      <p:grpSp>
        <p:nvGrpSpPr>
          <p:cNvPr id="15" name="그룹 14"/>
          <p:cNvGrpSpPr/>
          <p:nvPr/>
        </p:nvGrpSpPr>
        <p:grpSpPr>
          <a:xfrm>
            <a:off x="1028420" y="3199628"/>
            <a:ext cx="5983143" cy="1964410"/>
            <a:chOff x="515278" y="2958401"/>
            <a:chExt cx="5983143" cy="1964410"/>
          </a:xfrm>
        </p:grpSpPr>
        <p:grpSp>
          <p:nvGrpSpPr>
            <p:cNvPr id="49" name="그룹 48"/>
            <p:cNvGrpSpPr/>
            <p:nvPr/>
          </p:nvGrpSpPr>
          <p:grpSpPr>
            <a:xfrm>
              <a:off x="515278" y="2973170"/>
              <a:ext cx="1992954" cy="1949641"/>
              <a:chOff x="463006" y="1203598"/>
              <a:chExt cx="2340770" cy="2378197"/>
            </a:xfrm>
          </p:grpSpPr>
          <p:grpSp>
            <p:nvGrpSpPr>
              <p:cNvPr id="24" name="그룹 23"/>
              <p:cNvGrpSpPr/>
              <p:nvPr/>
            </p:nvGrpSpPr>
            <p:grpSpPr>
              <a:xfrm>
                <a:off x="463006" y="1203598"/>
                <a:ext cx="2340770" cy="2378197"/>
                <a:chOff x="363459" y="1484784"/>
                <a:chExt cx="2340770" cy="2378197"/>
              </a:xfrm>
            </p:grpSpPr>
            <p:pic>
              <p:nvPicPr>
                <p:cNvPr id="25" name="그림 24"/>
                <p:cNvPicPr>
                  <a:picLocks noChangeAspect="1"/>
                </p:cNvPicPr>
                <p:nvPr/>
              </p:nvPicPr>
              <p:blipFill rotWithShape="1">
                <a:blip r:embed="rId8" cstate="print">
                  <a:extLst>
                    <a:ext uri="{28A0092B-C50C-407E-A947-70E740481C1C}">
                      <a14:useLocalDpi xmlns:a14="http://schemas.microsoft.com/office/drawing/2010/main" val="0"/>
                    </a:ext>
                  </a:extLst>
                </a:blip>
                <a:srcRect l="4427" t="4784" r="22043" b="25538"/>
                <a:stretch/>
              </p:blipFill>
              <p:spPr>
                <a:xfrm>
                  <a:off x="364056" y="1484784"/>
                  <a:ext cx="2340173" cy="2378197"/>
                </a:xfrm>
                <a:prstGeom prst="rect">
                  <a:avLst/>
                </a:prstGeom>
                <a:ln>
                  <a:solidFill>
                    <a:schemeClr val="tx1"/>
                  </a:solidFill>
                </a:ln>
              </p:spPr>
            </p:pic>
            <p:sp>
              <p:nvSpPr>
                <p:cNvPr id="26" name="직사각형 25"/>
                <p:cNvSpPr/>
                <p:nvPr/>
              </p:nvSpPr>
              <p:spPr>
                <a:xfrm>
                  <a:off x="363459" y="1484784"/>
                  <a:ext cx="1069356" cy="2635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smtClean="0">
                      <a:solidFill>
                        <a:schemeClr val="tx1"/>
                      </a:solidFill>
                    </a:rPr>
                    <a:t>04:36 UTC</a:t>
                  </a:r>
                  <a:endParaRPr lang="ko-KR" altLang="en-US" sz="1100" b="1" dirty="0">
                    <a:solidFill>
                      <a:schemeClr val="tx1"/>
                    </a:solidFill>
                  </a:endParaRPr>
                </a:p>
              </p:txBody>
            </p:sp>
          </p:grpSp>
          <p:sp>
            <p:nvSpPr>
              <p:cNvPr id="42" name="타원 41"/>
              <p:cNvSpPr/>
              <p:nvPr/>
            </p:nvSpPr>
            <p:spPr>
              <a:xfrm>
                <a:off x="1653562" y="2375289"/>
                <a:ext cx="496688" cy="511008"/>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0" name="그룹 49"/>
            <p:cNvGrpSpPr/>
            <p:nvPr/>
          </p:nvGrpSpPr>
          <p:grpSpPr>
            <a:xfrm>
              <a:off x="2503646" y="2973171"/>
              <a:ext cx="1966244" cy="1949640"/>
              <a:chOff x="2908460" y="1151948"/>
              <a:chExt cx="2279126" cy="2378196"/>
            </a:xfrm>
          </p:grpSpPr>
          <p:grpSp>
            <p:nvGrpSpPr>
              <p:cNvPr id="27" name="그룹 26"/>
              <p:cNvGrpSpPr/>
              <p:nvPr/>
            </p:nvGrpSpPr>
            <p:grpSpPr>
              <a:xfrm>
                <a:off x="2908460" y="1151948"/>
                <a:ext cx="2279126" cy="2378196"/>
                <a:chOff x="2565976" y="1433134"/>
                <a:chExt cx="2279126" cy="2378196"/>
              </a:xfrm>
            </p:grpSpPr>
            <p:pic>
              <p:nvPicPr>
                <p:cNvPr id="28" name="그림 27"/>
                <p:cNvPicPr>
                  <a:picLocks noChangeAspect="1"/>
                </p:cNvPicPr>
                <p:nvPr/>
              </p:nvPicPr>
              <p:blipFill rotWithShape="1">
                <a:blip r:embed="rId9" cstate="print">
                  <a:extLst>
                    <a:ext uri="{28A0092B-C50C-407E-A947-70E740481C1C}">
                      <a14:useLocalDpi xmlns:a14="http://schemas.microsoft.com/office/drawing/2010/main" val="0"/>
                    </a:ext>
                  </a:extLst>
                </a:blip>
                <a:srcRect l="8438" t="5518" r="21428" b="25321"/>
                <a:stretch/>
              </p:blipFill>
              <p:spPr>
                <a:xfrm>
                  <a:off x="2576577" y="1433134"/>
                  <a:ext cx="2268525" cy="2378196"/>
                </a:xfrm>
                <a:prstGeom prst="rect">
                  <a:avLst/>
                </a:prstGeom>
                <a:ln>
                  <a:solidFill>
                    <a:schemeClr val="tx1"/>
                  </a:solidFill>
                </a:ln>
              </p:spPr>
            </p:pic>
            <p:sp>
              <p:nvSpPr>
                <p:cNvPr id="29" name="직사각형 28"/>
                <p:cNvSpPr/>
                <p:nvPr/>
              </p:nvSpPr>
              <p:spPr>
                <a:xfrm>
                  <a:off x="2565976" y="1433134"/>
                  <a:ext cx="1032388" cy="2635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smtClean="0">
                      <a:solidFill>
                        <a:schemeClr val="tx1"/>
                      </a:solidFill>
                    </a:rPr>
                    <a:t>04:38 UTC</a:t>
                  </a:r>
                  <a:endParaRPr lang="ko-KR" altLang="en-US" sz="1100" b="1" dirty="0">
                    <a:solidFill>
                      <a:schemeClr val="tx1"/>
                    </a:solidFill>
                  </a:endParaRPr>
                </a:p>
              </p:txBody>
            </p:sp>
          </p:grpSp>
          <p:sp>
            <p:nvSpPr>
              <p:cNvPr id="45" name="타원 44"/>
              <p:cNvSpPr/>
              <p:nvPr/>
            </p:nvSpPr>
            <p:spPr>
              <a:xfrm>
                <a:off x="4022628" y="2286265"/>
                <a:ext cx="496688" cy="511008"/>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2" name="그룹 51"/>
            <p:cNvGrpSpPr/>
            <p:nvPr/>
          </p:nvGrpSpPr>
          <p:grpSpPr>
            <a:xfrm>
              <a:off x="4471481" y="2958402"/>
              <a:ext cx="1933191" cy="1964409"/>
              <a:chOff x="360986" y="3514220"/>
              <a:chExt cx="2264619" cy="2368477"/>
            </a:xfrm>
          </p:grpSpPr>
          <p:grpSp>
            <p:nvGrpSpPr>
              <p:cNvPr id="30" name="그룹 29"/>
              <p:cNvGrpSpPr/>
              <p:nvPr/>
            </p:nvGrpSpPr>
            <p:grpSpPr>
              <a:xfrm>
                <a:off x="360986" y="3514220"/>
                <a:ext cx="2264619" cy="2368477"/>
                <a:chOff x="4790089" y="1693951"/>
                <a:chExt cx="2264619" cy="2368477"/>
              </a:xfrm>
            </p:grpSpPr>
            <p:pic>
              <p:nvPicPr>
                <p:cNvPr id="31" name="그림 30"/>
                <p:cNvPicPr>
                  <a:picLocks noChangeAspect="1"/>
                </p:cNvPicPr>
                <p:nvPr/>
              </p:nvPicPr>
              <p:blipFill rotWithShape="1">
                <a:blip r:embed="rId10" cstate="print">
                  <a:extLst>
                    <a:ext uri="{28A0092B-C50C-407E-A947-70E740481C1C}">
                      <a14:useLocalDpi xmlns:a14="http://schemas.microsoft.com/office/drawing/2010/main" val="0"/>
                    </a:ext>
                  </a:extLst>
                </a:blip>
                <a:srcRect l="8668" t="4605" r="21310" b="25666"/>
                <a:stretch/>
              </p:blipFill>
              <p:spPr>
                <a:xfrm>
                  <a:off x="4797890" y="1697380"/>
                  <a:ext cx="2256818" cy="2365048"/>
                </a:xfrm>
                <a:prstGeom prst="rect">
                  <a:avLst/>
                </a:prstGeom>
                <a:ln>
                  <a:solidFill>
                    <a:schemeClr val="tx1"/>
                  </a:solidFill>
                </a:ln>
              </p:spPr>
            </p:pic>
            <p:sp>
              <p:nvSpPr>
                <p:cNvPr id="32" name="직사각형 31"/>
                <p:cNvSpPr/>
                <p:nvPr/>
              </p:nvSpPr>
              <p:spPr>
                <a:xfrm>
                  <a:off x="4790089" y="1693951"/>
                  <a:ext cx="1060123" cy="26046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smtClean="0">
                      <a:solidFill>
                        <a:schemeClr val="tx1"/>
                      </a:solidFill>
                    </a:rPr>
                    <a:t>04:50 UTC</a:t>
                  </a:r>
                  <a:endParaRPr lang="ko-KR" altLang="en-US" sz="1100" b="1" dirty="0">
                    <a:solidFill>
                      <a:schemeClr val="tx1"/>
                    </a:solidFill>
                  </a:endParaRPr>
                </a:p>
              </p:txBody>
            </p:sp>
          </p:grpSp>
          <p:sp>
            <p:nvSpPr>
              <p:cNvPr id="46" name="타원 45"/>
              <p:cNvSpPr/>
              <p:nvPr/>
            </p:nvSpPr>
            <p:spPr>
              <a:xfrm>
                <a:off x="1442440" y="4603290"/>
                <a:ext cx="496687" cy="511007"/>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48" name="그림 47"/>
            <p:cNvPicPr>
              <a:picLocks noChangeAspect="1"/>
            </p:cNvPicPr>
            <p:nvPr/>
          </p:nvPicPr>
          <p:blipFill rotWithShape="1">
            <a:blip r:embed="rId11">
              <a:extLst>
                <a:ext uri="{28A0092B-C50C-407E-A947-70E740481C1C}">
                  <a14:useLocalDpi xmlns:a14="http://schemas.microsoft.com/office/drawing/2010/main" val="0"/>
                </a:ext>
              </a:extLst>
            </a:blip>
            <a:srcRect l="59327" t="94194"/>
            <a:stretch/>
          </p:blipFill>
          <p:spPr>
            <a:xfrm>
              <a:off x="4918670" y="4693883"/>
              <a:ext cx="1579751" cy="225514"/>
            </a:xfrm>
            <a:prstGeom prst="rect">
              <a:avLst/>
            </a:prstGeom>
          </p:spPr>
        </p:pic>
        <p:sp>
          <p:nvSpPr>
            <p:cNvPr id="59" name="직사각형 58"/>
            <p:cNvSpPr/>
            <p:nvPr/>
          </p:nvSpPr>
          <p:spPr>
            <a:xfrm>
              <a:off x="524367" y="2958401"/>
              <a:ext cx="5880306" cy="1960995"/>
            </a:xfrm>
            <a:prstGeom prst="rect">
              <a:avLst/>
            </a:pr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1" name="모서리가 둥근 직사각형 60"/>
          <p:cNvSpPr/>
          <p:nvPr/>
        </p:nvSpPr>
        <p:spPr>
          <a:xfrm>
            <a:off x="119704" y="1914629"/>
            <a:ext cx="885752" cy="398800"/>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b="1" dirty="0" smtClean="0">
                <a:solidFill>
                  <a:prstClr val="white"/>
                </a:solidFill>
              </a:rPr>
              <a:t>Original CI</a:t>
            </a:r>
            <a:endParaRPr lang="ko-KR" altLang="en-US" sz="1200" b="1" dirty="0">
              <a:solidFill>
                <a:prstClr val="white"/>
              </a:solidFill>
            </a:endParaRPr>
          </a:p>
        </p:txBody>
      </p:sp>
      <p:sp>
        <p:nvSpPr>
          <p:cNvPr id="63" name="모서리가 둥근 직사각형 62"/>
          <p:cNvSpPr/>
          <p:nvPr/>
        </p:nvSpPr>
        <p:spPr>
          <a:xfrm>
            <a:off x="55613" y="3843302"/>
            <a:ext cx="930894" cy="398800"/>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b="1" dirty="0">
                <a:solidFill>
                  <a:srgbClr val="FFFF00"/>
                </a:solidFill>
              </a:rPr>
              <a:t>I</a:t>
            </a:r>
            <a:r>
              <a:rPr lang="en-US" altLang="ko-KR" sz="1200" b="1" dirty="0" smtClean="0">
                <a:solidFill>
                  <a:srgbClr val="FFFF00"/>
                </a:solidFill>
              </a:rPr>
              <a:t>mproved CI</a:t>
            </a:r>
            <a:endParaRPr lang="ko-KR" altLang="en-US" sz="1200" b="1" dirty="0">
              <a:solidFill>
                <a:srgbClr val="FFFF00"/>
              </a:solidFill>
            </a:endParaRPr>
          </a:p>
        </p:txBody>
      </p:sp>
      <p:sp>
        <p:nvSpPr>
          <p:cNvPr id="64" name="타원 63"/>
          <p:cNvSpPr/>
          <p:nvPr/>
        </p:nvSpPr>
        <p:spPr>
          <a:xfrm>
            <a:off x="1970243" y="2113932"/>
            <a:ext cx="422885" cy="418923"/>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6" name="타원 65"/>
          <p:cNvSpPr/>
          <p:nvPr/>
        </p:nvSpPr>
        <p:spPr>
          <a:xfrm>
            <a:off x="3918484" y="2126700"/>
            <a:ext cx="422885" cy="418923"/>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7" name="타원 66"/>
          <p:cNvSpPr/>
          <p:nvPr/>
        </p:nvSpPr>
        <p:spPr>
          <a:xfrm>
            <a:off x="5881960" y="2103968"/>
            <a:ext cx="422885" cy="418923"/>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9" name="타원 68">
            <a:extLst>
              <a:ext uri="{FF2B5EF4-FFF2-40B4-BE49-F238E27FC236}">
                <a16:creationId xmlns:a16="http://schemas.microsoft.com/office/drawing/2014/main" id="{44D31769-E8DD-4852-913B-DCB29FC9EA88}"/>
              </a:ext>
            </a:extLst>
          </p:cNvPr>
          <p:cNvSpPr/>
          <p:nvPr/>
        </p:nvSpPr>
        <p:spPr>
          <a:xfrm>
            <a:off x="1694852" y="1308581"/>
            <a:ext cx="1066258" cy="770872"/>
          </a:xfrm>
          <a:prstGeom prst="ellipse">
            <a:avLst/>
          </a:prstGeom>
          <a:noFill/>
          <a:ln w="3492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70" name="타원 69">
            <a:extLst>
              <a:ext uri="{FF2B5EF4-FFF2-40B4-BE49-F238E27FC236}">
                <a16:creationId xmlns:a16="http://schemas.microsoft.com/office/drawing/2014/main" id="{44D31769-E8DD-4852-913B-DCB29FC9EA88}"/>
              </a:ext>
            </a:extLst>
          </p:cNvPr>
          <p:cNvSpPr/>
          <p:nvPr/>
        </p:nvSpPr>
        <p:spPr>
          <a:xfrm>
            <a:off x="3650597" y="1344272"/>
            <a:ext cx="1066258" cy="770872"/>
          </a:xfrm>
          <a:prstGeom prst="ellipse">
            <a:avLst/>
          </a:prstGeom>
          <a:noFill/>
          <a:ln w="3492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72" name="타원 71">
            <a:extLst>
              <a:ext uri="{FF2B5EF4-FFF2-40B4-BE49-F238E27FC236}">
                <a16:creationId xmlns:a16="http://schemas.microsoft.com/office/drawing/2014/main" id="{44D31769-E8DD-4852-913B-DCB29FC9EA88}"/>
              </a:ext>
            </a:extLst>
          </p:cNvPr>
          <p:cNvSpPr/>
          <p:nvPr/>
        </p:nvSpPr>
        <p:spPr>
          <a:xfrm>
            <a:off x="5603903" y="1306512"/>
            <a:ext cx="1066258" cy="770872"/>
          </a:xfrm>
          <a:prstGeom prst="ellipse">
            <a:avLst/>
          </a:prstGeom>
          <a:noFill/>
          <a:ln w="3492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grpSp>
        <p:nvGrpSpPr>
          <p:cNvPr id="19" name="그룹 18"/>
          <p:cNvGrpSpPr/>
          <p:nvPr/>
        </p:nvGrpSpPr>
        <p:grpSpPr>
          <a:xfrm>
            <a:off x="5274340" y="780828"/>
            <a:ext cx="1734064" cy="338554"/>
            <a:chOff x="5017456" y="497408"/>
            <a:chExt cx="1734064" cy="338554"/>
          </a:xfrm>
        </p:grpSpPr>
        <p:sp>
          <p:nvSpPr>
            <p:cNvPr id="17" name="직사각형 16"/>
            <p:cNvSpPr/>
            <p:nvPr/>
          </p:nvSpPr>
          <p:spPr>
            <a:xfrm>
              <a:off x="5017456" y="497408"/>
              <a:ext cx="1734064" cy="338554"/>
            </a:xfrm>
            <a:prstGeom prst="rect">
              <a:avLst/>
            </a:prstGeom>
          </p:spPr>
          <p:txBody>
            <a:bodyPr wrap="none">
              <a:spAutoFit/>
            </a:bodyPr>
            <a:lstStyle/>
            <a:p>
              <a:r>
                <a:rPr lang="en-US" altLang="ko-KR" sz="1600" dirty="0">
                  <a:solidFill>
                    <a:schemeClr val="tx1">
                      <a:lumMod val="85000"/>
                      <a:lumOff val="15000"/>
                    </a:schemeClr>
                  </a:solidFill>
                  <a:latin typeface="Calibri" panose="020F0502020204030204" pitchFamily="34" charset="0"/>
                  <a:ea typeface="휴먼가는팸체" pitchFamily="2" charset="-127"/>
                  <a:cs typeface="Calibri" panose="020F0502020204030204" pitchFamily="34" charset="0"/>
                </a:rPr>
                <a:t>(      :Hit,      : False)</a:t>
              </a:r>
            </a:p>
          </p:txBody>
        </p:sp>
        <p:sp>
          <p:nvSpPr>
            <p:cNvPr id="73" name="타원 72">
              <a:extLst>
                <a:ext uri="{FF2B5EF4-FFF2-40B4-BE49-F238E27FC236}">
                  <a16:creationId xmlns:a16="http://schemas.microsoft.com/office/drawing/2014/main" id="{44D31769-E8DD-4852-913B-DCB29FC9EA88}"/>
                </a:ext>
              </a:extLst>
            </p:cNvPr>
            <p:cNvSpPr/>
            <p:nvPr/>
          </p:nvSpPr>
          <p:spPr>
            <a:xfrm rot="201731">
              <a:off x="5210471" y="561111"/>
              <a:ext cx="196790" cy="216744"/>
            </a:xfrm>
            <a:prstGeom prst="ellipse">
              <a:avLst/>
            </a:prstGeom>
            <a:noFill/>
            <a:ln w="28575">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74" name="타원 73">
              <a:extLst>
                <a:ext uri="{FF2B5EF4-FFF2-40B4-BE49-F238E27FC236}">
                  <a16:creationId xmlns:a16="http://schemas.microsoft.com/office/drawing/2014/main" id="{44D31769-E8DD-4852-913B-DCB29FC9EA88}"/>
                </a:ext>
              </a:extLst>
            </p:cNvPr>
            <p:cNvSpPr/>
            <p:nvPr/>
          </p:nvSpPr>
          <p:spPr>
            <a:xfrm rot="201731">
              <a:off x="5855204" y="561468"/>
              <a:ext cx="208962" cy="216029"/>
            </a:xfrm>
            <a:prstGeom prst="ellipse">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grpSp>
      <p:sp>
        <p:nvSpPr>
          <p:cNvPr id="75" name="내용 개체 틀 2"/>
          <p:cNvSpPr>
            <a:spLocks noGrp="1"/>
          </p:cNvSpPr>
          <p:nvPr>
            <p:ph idx="1"/>
          </p:nvPr>
        </p:nvSpPr>
        <p:spPr>
          <a:xfrm>
            <a:off x="291703" y="754903"/>
            <a:ext cx="8229600" cy="504056"/>
          </a:xfrm>
        </p:spPr>
        <p:txBody>
          <a:bodyPr/>
          <a:lstStyle/>
          <a:p>
            <a:r>
              <a:rPr lang="en-US" altLang="ko-KR" dirty="0">
                <a:solidFill>
                  <a:srgbClr val="FF00FF"/>
                </a:solidFill>
              </a:rPr>
              <a:t>CI Forecast : </a:t>
            </a:r>
            <a:r>
              <a:rPr lang="en-US" altLang="ko-KR" dirty="0"/>
              <a:t>04:36</a:t>
            </a:r>
            <a:r>
              <a:rPr lang="ko-KR" altLang="en-US" dirty="0"/>
              <a:t> </a:t>
            </a:r>
            <a:r>
              <a:rPr lang="en-US" altLang="ko-KR" dirty="0"/>
              <a:t>UTC ~</a:t>
            </a:r>
            <a:r>
              <a:rPr lang="ko-KR" altLang="en-US" dirty="0">
                <a:solidFill>
                  <a:srgbClr val="FF00FF"/>
                </a:solidFill>
              </a:rPr>
              <a:t> </a:t>
            </a:r>
            <a:r>
              <a:rPr lang="en-US" altLang="ko-KR" dirty="0">
                <a:sym typeface="Wingdings" panose="05000000000000000000" pitchFamily="2" charset="2"/>
              </a:rPr>
              <a:t> </a:t>
            </a:r>
            <a:r>
              <a:rPr lang="en-US" altLang="ko-KR" dirty="0">
                <a:solidFill>
                  <a:srgbClr val="C00000"/>
                </a:solidFill>
                <a:sym typeface="Wingdings" panose="05000000000000000000" pitchFamily="2" charset="2"/>
              </a:rPr>
              <a:t>Radar &gt;35dBZ</a:t>
            </a:r>
            <a:r>
              <a:rPr lang="en-US" altLang="ko-KR" dirty="0">
                <a:sym typeface="Wingdings" panose="05000000000000000000" pitchFamily="2" charset="2"/>
              </a:rPr>
              <a:t>: 05:10</a:t>
            </a:r>
            <a:r>
              <a:rPr lang="ko-KR" altLang="en-US" dirty="0">
                <a:sym typeface="Wingdings" panose="05000000000000000000" pitchFamily="2" charset="2"/>
              </a:rPr>
              <a:t> </a:t>
            </a:r>
            <a:r>
              <a:rPr lang="en-US" altLang="ko-KR" dirty="0">
                <a:sym typeface="Wingdings" panose="05000000000000000000" pitchFamily="2" charset="2"/>
              </a:rPr>
              <a:t>UTC ~</a:t>
            </a:r>
          </a:p>
          <a:p>
            <a:endParaRPr lang="ko-KR" altLang="en-US" dirty="0"/>
          </a:p>
        </p:txBody>
      </p:sp>
    </p:spTree>
    <p:extLst>
      <p:ext uri="{BB962C8B-B14F-4D97-AF65-F5344CB8AC3E}">
        <p14:creationId xmlns:p14="http://schemas.microsoft.com/office/powerpoint/2010/main" val="35043119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Validation</a:t>
            </a:r>
            <a:endParaRPr lang="ko-KR" altLang="en-US" dirty="0"/>
          </a:p>
        </p:txBody>
      </p:sp>
      <p:sp>
        <p:nvSpPr>
          <p:cNvPr id="3" name="내용 개체 틀 2"/>
          <p:cNvSpPr>
            <a:spLocks noGrp="1"/>
          </p:cNvSpPr>
          <p:nvPr>
            <p:ph idx="1"/>
          </p:nvPr>
        </p:nvSpPr>
        <p:spPr>
          <a:xfrm>
            <a:off x="309661" y="849893"/>
            <a:ext cx="8229600" cy="1000022"/>
          </a:xfrm>
        </p:spPr>
        <p:txBody>
          <a:bodyPr>
            <a:normAutofit/>
          </a:bodyPr>
          <a:lstStyle/>
          <a:p>
            <a:pPr>
              <a:lnSpc>
                <a:spcPct val="100000"/>
              </a:lnSpc>
            </a:pPr>
            <a:r>
              <a:rPr lang="en-US" altLang="ko-KR" dirty="0" smtClean="0">
                <a:solidFill>
                  <a:schemeClr val="tx1">
                    <a:lumMod val="85000"/>
                    <a:lumOff val="15000"/>
                  </a:schemeClr>
                </a:solidFill>
                <a:latin typeface="Calibri" pitchFamily="34" charset="0"/>
              </a:rPr>
              <a:t> Radar Constant Altitude Plan-Position Indicator (CAPPI) 1.5 km composite data</a:t>
            </a:r>
          </a:p>
          <a:p>
            <a:pPr>
              <a:lnSpc>
                <a:spcPct val="100000"/>
              </a:lnSpc>
            </a:pPr>
            <a:r>
              <a:rPr lang="en-US" altLang="ko-KR" dirty="0" smtClean="0">
                <a:solidFill>
                  <a:schemeClr val="tx1">
                    <a:lumMod val="85000"/>
                    <a:lumOff val="15000"/>
                  </a:schemeClr>
                </a:solidFill>
              </a:rPr>
              <a:t>10.4 </a:t>
            </a:r>
            <a:r>
              <a:rPr lang="el-GR" altLang="ko-KR" dirty="0" smtClean="0">
                <a:solidFill>
                  <a:schemeClr val="tx1">
                    <a:lumMod val="85000"/>
                    <a:lumOff val="15000"/>
                  </a:schemeClr>
                </a:solidFill>
              </a:rPr>
              <a:t>μ</a:t>
            </a:r>
            <a:r>
              <a:rPr lang="en-US" altLang="ko-KR" dirty="0" smtClean="0">
                <a:solidFill>
                  <a:schemeClr val="tx1">
                    <a:lumMod val="85000"/>
                    <a:lumOff val="15000"/>
                  </a:schemeClr>
                </a:solidFill>
              </a:rPr>
              <a:t>m BT data </a:t>
            </a:r>
            <a:r>
              <a:rPr lang="en-US" altLang="ko-KR" dirty="0" smtClean="0">
                <a:solidFill>
                  <a:schemeClr val="tx1">
                    <a:lumMod val="85000"/>
                    <a:lumOff val="15000"/>
                  </a:schemeClr>
                </a:solidFill>
                <a:sym typeface="Wingdings" panose="05000000000000000000" pitchFamily="2" charset="2"/>
              </a:rPr>
              <a:t> Use to remove mature clouds</a:t>
            </a:r>
            <a:endParaRPr lang="en-US" altLang="ko-KR" dirty="0" smtClean="0">
              <a:solidFill>
                <a:schemeClr val="tx1">
                  <a:lumMod val="85000"/>
                  <a:lumOff val="15000"/>
                </a:schemeClr>
              </a:solidFill>
              <a:latin typeface="Calibri" pitchFamily="34" charset="0"/>
            </a:endParaRPr>
          </a:p>
          <a:p>
            <a:pPr>
              <a:lnSpc>
                <a:spcPct val="100000"/>
              </a:lnSpc>
            </a:pPr>
            <a:r>
              <a:rPr lang="en-US" altLang="ko-KR" dirty="0">
                <a:solidFill>
                  <a:schemeClr val="tx1">
                    <a:lumMod val="85000"/>
                    <a:lumOff val="15000"/>
                  </a:schemeClr>
                </a:solidFill>
                <a:latin typeface="Calibri" pitchFamily="34" charset="0"/>
              </a:rPr>
              <a:t> </a:t>
            </a:r>
            <a:r>
              <a:rPr lang="en-US" altLang="ko-KR" dirty="0" smtClean="0">
                <a:solidFill>
                  <a:schemeClr val="tx1">
                    <a:lumMod val="85000"/>
                    <a:lumOff val="15000"/>
                  </a:schemeClr>
                </a:solidFill>
                <a:latin typeface="Calibri" pitchFamily="34" charset="0"/>
              </a:rPr>
              <a:t>Lightning data (ground data)</a:t>
            </a:r>
            <a:endParaRPr lang="ko-KR" altLang="en-US" dirty="0">
              <a:solidFill>
                <a:schemeClr val="tx1">
                  <a:lumMod val="85000"/>
                  <a:lumOff val="15000"/>
                </a:schemeClr>
              </a:solidFill>
              <a:latin typeface="Calibri" pitchFamily="34" charset="0"/>
            </a:endParaRPr>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17</a:t>
            </a:fld>
            <a:endParaRPr lang="en-US" dirty="0"/>
          </a:p>
        </p:txBody>
      </p:sp>
      <p:sp>
        <p:nvSpPr>
          <p:cNvPr id="5" name="텍스트 개체 틀 4"/>
          <p:cNvSpPr>
            <a:spLocks noGrp="1"/>
          </p:cNvSpPr>
          <p:nvPr>
            <p:ph type="body" sz="quarter" idx="13"/>
          </p:nvPr>
        </p:nvSpPr>
        <p:spPr>
          <a:xfrm>
            <a:off x="130362" y="554607"/>
            <a:ext cx="3813808" cy="270533"/>
          </a:xfrm>
        </p:spPr>
        <p:txBody>
          <a:bodyPr>
            <a:noAutofit/>
          </a:bodyPr>
          <a:lstStyle/>
          <a:p>
            <a:r>
              <a:rPr lang="en-US" altLang="ko-KR" dirty="0" smtClean="0"/>
              <a:t>Data</a:t>
            </a:r>
            <a:endParaRPr lang="ko-KR" altLang="en-US" dirty="0"/>
          </a:p>
        </p:txBody>
      </p:sp>
      <p:sp>
        <p:nvSpPr>
          <p:cNvPr id="6" name="내용 개체 틀 2"/>
          <p:cNvSpPr txBox="1">
            <a:spLocks/>
          </p:cNvSpPr>
          <p:nvPr/>
        </p:nvSpPr>
        <p:spPr>
          <a:xfrm>
            <a:off x="309661" y="2146956"/>
            <a:ext cx="8254974" cy="576416"/>
          </a:xfrm>
          <a:prstGeom prst="rect">
            <a:avLst/>
          </a:prstGeom>
        </p:spPr>
        <p:txBody>
          <a:bodyPr vert="horz" lIns="91440" tIns="45720" rIns="91440" bIns="45720" rtlCol="0">
            <a:noAutofit/>
          </a:bodyPr>
          <a:lstStyle>
            <a:lvl1pPr marL="114300" indent="-114300" algn="l" defTabSz="914400" rtl="0" eaLnBrk="1" latinLnBrk="0" hangingPunct="1">
              <a:lnSpc>
                <a:spcPct val="130000"/>
              </a:lnSpc>
              <a:spcBef>
                <a:spcPct val="20000"/>
              </a:spcBef>
              <a:spcAft>
                <a:spcPts val="200"/>
              </a:spcAft>
              <a:buFont typeface="Arial"/>
              <a:buBlip>
                <a:blip r:embed="rId3"/>
              </a:buBlip>
              <a:defRPr lang="ko-KR" altLang="en-US" sz="1600" kern="1200" spc="0" baseline="0" dirty="0" smtClean="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altLang="ko-KR" dirty="0" smtClean="0">
                <a:solidFill>
                  <a:schemeClr val="tx1">
                    <a:lumMod val="85000"/>
                    <a:lumOff val="15000"/>
                  </a:schemeClr>
                </a:solidFill>
                <a:latin typeface="Calibri" pitchFamily="34" charset="0"/>
              </a:rPr>
              <a:t> Validation using radar and lightning data within 20 minutes to 2 hours after CI detection time</a:t>
            </a:r>
          </a:p>
        </p:txBody>
      </p:sp>
      <p:sp>
        <p:nvSpPr>
          <p:cNvPr id="7" name="텍스트 개체 틀 4"/>
          <p:cNvSpPr txBox="1">
            <a:spLocks/>
          </p:cNvSpPr>
          <p:nvPr/>
        </p:nvSpPr>
        <p:spPr>
          <a:xfrm>
            <a:off x="130362" y="1851670"/>
            <a:ext cx="3813808" cy="270533"/>
          </a:xfrm>
          <a:prstGeom prst="rect">
            <a:avLst/>
          </a:prstGeom>
        </p:spPr>
        <p:txBody>
          <a:bodyPr vert="horz" lIns="91440" tIns="45720" rIns="91440" bIns="45720" rtlCol="0">
            <a:noAutofit/>
          </a:bodyPr>
          <a:lstStyle>
            <a:lvl1pPr marL="0" indent="0" algn="l" defTabSz="914400" rtl="0" eaLnBrk="1" latinLnBrk="1" hangingPunct="1">
              <a:spcBef>
                <a:spcPct val="20000"/>
              </a:spcBef>
              <a:buFontTx/>
              <a:buNone/>
              <a:defRPr lang="ko-KR" altLang="en-US" sz="1800" b="1" kern="1200" spc="0" baseline="0" dirty="0" smtClean="0">
                <a:ln>
                  <a:solidFill>
                    <a:schemeClr val="accent1">
                      <a:alpha val="0"/>
                    </a:schemeClr>
                  </a:solidFill>
                </a:ln>
                <a:solidFill>
                  <a:schemeClr val="accent1"/>
                </a:solidFill>
                <a:latin typeface="Arial" pitchFamily="34" charset="0"/>
                <a:ea typeface="맑은 고딕" panose="020B0503020000020004" pitchFamily="50" charset="-127"/>
                <a:cs typeface="Arial" pitchFamily="34" charset="0"/>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Calibri" panose="020F0502020204030204" pitchFamily="34" charset="0"/>
                <a:cs typeface="Calibri" panose="020F0502020204030204" pitchFamily="34" charset="0"/>
              </a:rPr>
              <a:t>Method</a:t>
            </a:r>
            <a:endParaRPr lang="en-US" dirty="0">
              <a:latin typeface="Calibri" panose="020F0502020204030204" pitchFamily="34" charset="0"/>
              <a:cs typeface="Calibri" panose="020F0502020204030204" pitchFamily="34" charset="0"/>
            </a:endParaRPr>
          </a:p>
        </p:txBody>
      </p:sp>
      <p:graphicFrame>
        <p:nvGraphicFramePr>
          <p:cNvPr id="8" name="표 7"/>
          <p:cNvGraphicFramePr>
            <a:graphicFrameLocks noGrp="1"/>
          </p:cNvGraphicFramePr>
          <p:nvPr>
            <p:extLst>
              <p:ext uri="{D42A27DB-BD31-4B8C-83A1-F6EECF244321}">
                <p14:modId xmlns:p14="http://schemas.microsoft.com/office/powerpoint/2010/main" val="879749669"/>
              </p:ext>
            </p:extLst>
          </p:nvPr>
        </p:nvGraphicFramePr>
        <p:xfrm>
          <a:off x="4423116" y="3748147"/>
          <a:ext cx="4253340" cy="1097280"/>
        </p:xfrm>
        <a:graphic>
          <a:graphicData uri="http://schemas.openxmlformats.org/drawingml/2006/table">
            <a:tbl>
              <a:tblPr firstRow="1" firstCol="1" bandRow="1">
                <a:tableStyleId>{00A15C55-8517-42AA-B614-E9B94910E393}</a:tableStyleId>
              </a:tblPr>
              <a:tblGrid>
                <a:gridCol w="907647">
                  <a:extLst>
                    <a:ext uri="{9D8B030D-6E8A-4147-A177-3AD203B41FA5}">
                      <a16:colId xmlns:a16="http://schemas.microsoft.com/office/drawing/2014/main" val="20000"/>
                    </a:ext>
                  </a:extLst>
                </a:gridCol>
                <a:gridCol w="436233">
                  <a:extLst>
                    <a:ext uri="{9D8B030D-6E8A-4147-A177-3AD203B41FA5}">
                      <a16:colId xmlns:a16="http://schemas.microsoft.com/office/drawing/2014/main" val="20001"/>
                    </a:ext>
                  </a:extLst>
                </a:gridCol>
                <a:gridCol w="1454730">
                  <a:extLst>
                    <a:ext uri="{9D8B030D-6E8A-4147-A177-3AD203B41FA5}">
                      <a16:colId xmlns:a16="http://schemas.microsoft.com/office/drawing/2014/main" val="20002"/>
                    </a:ext>
                  </a:extLst>
                </a:gridCol>
                <a:gridCol w="1454730">
                  <a:extLst>
                    <a:ext uri="{9D8B030D-6E8A-4147-A177-3AD203B41FA5}">
                      <a16:colId xmlns:a16="http://schemas.microsoft.com/office/drawing/2014/main" val="20003"/>
                    </a:ext>
                  </a:extLst>
                </a:gridCol>
              </a:tblGrid>
              <a:tr h="248445">
                <a:tc rowSpan="2" gridSpan="2">
                  <a:txBody>
                    <a:bodyPr/>
                    <a:lstStyle/>
                    <a:p>
                      <a:pPr algn="ctr" latinLnBrk="1"/>
                      <a:r>
                        <a:rPr lang="en-US" altLang="ko-KR" sz="1200" b="1" dirty="0">
                          <a:latin typeface="Calibri" pitchFamily="34" charset="0"/>
                        </a:rPr>
                        <a:t>Contingency</a:t>
                      </a:r>
                    </a:p>
                    <a:p>
                      <a:pPr algn="ctr" latinLnBrk="1"/>
                      <a:r>
                        <a:rPr lang="en-US" altLang="ko-KR" sz="1200" b="1" dirty="0">
                          <a:latin typeface="Calibri" pitchFamily="34" charset="0"/>
                        </a:rPr>
                        <a:t>table</a:t>
                      </a:r>
                      <a:endParaRPr lang="ko-KR" altLang="en-US" sz="1200" b="1" dirty="0">
                        <a:solidFill>
                          <a:schemeClr val="tx1"/>
                        </a:solidFill>
                        <a:latin typeface="Calibri" pitchFamily="34" charset="0"/>
                        <a:cs typeface="Times New Roman" pitchFamily="18" charset="0"/>
                      </a:endParaRPr>
                    </a:p>
                  </a:txBody>
                  <a:tcPr anchor="ctr"/>
                </a:tc>
                <a:tc rowSpan="2" hMerge="1">
                  <a:txBody>
                    <a:bodyPr/>
                    <a:lstStyle/>
                    <a:p>
                      <a:pPr latinLnBrk="1"/>
                      <a:endParaRPr lang="ko-KR" altLang="en-US"/>
                    </a:p>
                  </a:txBody>
                  <a:tcPr/>
                </a:tc>
                <a:tc gridSpan="2">
                  <a:txBody>
                    <a:bodyPr/>
                    <a:lstStyle/>
                    <a:p>
                      <a:pPr algn="ctr" latinLnBrk="1"/>
                      <a:r>
                        <a:rPr lang="en-US" altLang="ko-KR" sz="1200" b="1" dirty="0">
                          <a:latin typeface="Calibri" pitchFamily="34" charset="0"/>
                        </a:rPr>
                        <a:t>Was</a:t>
                      </a:r>
                      <a:r>
                        <a:rPr lang="en-US" altLang="ko-KR" sz="1200" b="1" baseline="0" dirty="0">
                          <a:latin typeface="Calibri" pitchFamily="34" charset="0"/>
                        </a:rPr>
                        <a:t> CI Forecast ?</a:t>
                      </a:r>
                      <a:endParaRPr lang="ko-KR" altLang="en-US" sz="1200" b="1" dirty="0">
                        <a:latin typeface="Calibri" pitchFamily="34" charset="0"/>
                        <a:cs typeface="Times New Roman" pitchFamily="18" charset="0"/>
                      </a:endParaRPr>
                    </a:p>
                  </a:txBody>
                  <a:tcPr/>
                </a:tc>
                <a:tc hMerge="1">
                  <a:txBody>
                    <a:bodyPr/>
                    <a:lstStyle/>
                    <a:p>
                      <a:pPr latinLnBrk="1"/>
                      <a:endParaRPr lang="ko-KR" altLang="en-US" dirty="0"/>
                    </a:p>
                  </a:txBody>
                  <a:tcPr/>
                </a:tc>
                <a:extLst>
                  <a:ext uri="{0D108BD9-81ED-4DB2-BD59-A6C34878D82A}">
                    <a16:rowId xmlns:a16="http://schemas.microsoft.com/office/drawing/2014/main" val="10000"/>
                  </a:ext>
                </a:extLst>
              </a:tr>
              <a:tr h="256154">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lgn="ctr" latinLnBrk="1"/>
                      <a:r>
                        <a:rPr lang="en-US" altLang="ko-KR" sz="1200" b="1" dirty="0">
                          <a:latin typeface="Calibri" pitchFamily="34" charset="0"/>
                        </a:rPr>
                        <a:t>Yes</a:t>
                      </a:r>
                      <a:endParaRPr lang="ko-KR" altLang="en-US" sz="1200" b="1" dirty="0">
                        <a:latin typeface="Calibri" pitchFamily="34" charset="0"/>
                        <a:cs typeface="Times New Roman" pitchFamily="18" charset="0"/>
                      </a:endParaRPr>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latin typeface="Calibri" pitchFamily="34" charset="0"/>
                        </a:rPr>
                        <a:t>No</a:t>
                      </a:r>
                      <a:endParaRPr lang="ko-KR" altLang="en-US" sz="1200" b="1" dirty="0">
                        <a:latin typeface="Calibri" pitchFamily="34" charset="0"/>
                        <a:cs typeface="Times New Roman" pitchFamily="18" charset="0"/>
                      </a:endParaRPr>
                    </a:p>
                  </a:txBody>
                  <a:tcPr/>
                </a:tc>
                <a:extLst>
                  <a:ext uri="{0D108BD9-81ED-4DB2-BD59-A6C34878D82A}">
                    <a16:rowId xmlns:a16="http://schemas.microsoft.com/office/drawing/2014/main" val="10001"/>
                  </a:ext>
                </a:extLst>
              </a:tr>
              <a:tr h="236467">
                <a:tc rowSpan="2">
                  <a:txBody>
                    <a:bodyPr/>
                    <a:lstStyle/>
                    <a:p>
                      <a:pPr algn="ctr" latinLnBrk="1"/>
                      <a:r>
                        <a:rPr lang="en-US" altLang="ko-KR" sz="1200" b="1" dirty="0">
                          <a:latin typeface="Calibri" pitchFamily="34" charset="0"/>
                        </a:rPr>
                        <a:t>Did</a:t>
                      </a:r>
                      <a:r>
                        <a:rPr lang="en-US" altLang="ko-KR" sz="1200" b="1" baseline="0" dirty="0">
                          <a:latin typeface="Calibri" pitchFamily="34" charset="0"/>
                        </a:rPr>
                        <a:t> CI Occur ?</a:t>
                      </a:r>
                      <a:endParaRPr lang="ko-KR" altLang="en-US" sz="1200" b="1" dirty="0">
                        <a:latin typeface="Calibri" pitchFamily="34" charset="0"/>
                        <a:cs typeface="Times New Roman" pitchFamily="18" charset="0"/>
                      </a:endParaRPr>
                    </a:p>
                  </a:txBody>
                  <a:tcPr anchor="ctr"/>
                </a:tc>
                <a:tc>
                  <a:txBody>
                    <a:bodyPr/>
                    <a:lstStyle/>
                    <a:p>
                      <a:pPr algn="ctr" latinLnBrk="1"/>
                      <a:r>
                        <a:rPr lang="en-US" altLang="ko-KR" sz="1200" b="1" dirty="0">
                          <a:latin typeface="Calibri" pitchFamily="34" charset="0"/>
                        </a:rPr>
                        <a:t>Yes</a:t>
                      </a:r>
                      <a:endParaRPr lang="ko-KR" altLang="en-US" sz="1200" b="1" dirty="0">
                        <a:latin typeface="Calibri" pitchFamily="34" charset="0"/>
                        <a:cs typeface="Times New Roman" pitchFamily="18" charset="0"/>
                      </a:endParaRPr>
                    </a:p>
                  </a:txBody>
                  <a:tcPr anchor="ctr"/>
                </a:tc>
                <a:tc>
                  <a:txBody>
                    <a:bodyPr/>
                    <a:lstStyle/>
                    <a:p>
                      <a:pPr algn="ctr" latinLnBrk="1"/>
                      <a:r>
                        <a:rPr lang="en-US" altLang="ko-KR" sz="1200" b="1" dirty="0">
                          <a:latin typeface="Calibri" pitchFamily="34" charset="0"/>
                        </a:rPr>
                        <a:t> Hit</a:t>
                      </a:r>
                      <a:endParaRPr lang="ko-KR" altLang="en-US" sz="1200" b="1" dirty="0">
                        <a:solidFill>
                          <a:srgbClr val="FF0000"/>
                        </a:solidFill>
                        <a:latin typeface="Calibri" pitchFamily="34" charset="0"/>
                        <a:cs typeface="Times New Roman" pitchFamily="18" charset="0"/>
                      </a:endParaRPr>
                    </a:p>
                  </a:txBody>
                  <a:tcPr anchor="ctr"/>
                </a:tc>
                <a:tc>
                  <a:txBody>
                    <a:bodyPr/>
                    <a:lstStyle/>
                    <a:p>
                      <a:pPr algn="ctr" latinLnBrk="1"/>
                      <a:r>
                        <a:rPr lang="en-US" altLang="ko-KR" sz="1200" b="1" dirty="0">
                          <a:latin typeface="Calibri" pitchFamily="34" charset="0"/>
                        </a:rPr>
                        <a:t>Miss</a:t>
                      </a:r>
                      <a:endParaRPr lang="ko-KR" altLang="en-US" sz="1200" b="1" dirty="0">
                        <a:solidFill>
                          <a:srgbClr val="FF0000"/>
                        </a:solidFill>
                        <a:latin typeface="Calibri" pitchFamily="34" charset="0"/>
                        <a:cs typeface="Times New Roman" pitchFamily="18" charset="0"/>
                      </a:endParaRPr>
                    </a:p>
                  </a:txBody>
                  <a:tcPr anchor="ctr"/>
                </a:tc>
                <a:extLst>
                  <a:ext uri="{0D108BD9-81ED-4DB2-BD59-A6C34878D82A}">
                    <a16:rowId xmlns:a16="http://schemas.microsoft.com/office/drawing/2014/main" val="10002"/>
                  </a:ext>
                </a:extLst>
              </a:tr>
              <a:tr h="236467">
                <a:tc vMerge="1">
                  <a:txBody>
                    <a:bodyPr/>
                    <a:lstStyle/>
                    <a:p>
                      <a:pPr latinLnBrk="1"/>
                      <a:endParaRPr lang="ko-KR" altLang="en-US" dirty="0"/>
                    </a:p>
                  </a:txBody>
                  <a:tcPr/>
                </a:tc>
                <a:tc>
                  <a:txBody>
                    <a:bodyPr/>
                    <a:lstStyle/>
                    <a:p>
                      <a:pPr algn="ctr" latinLnBrk="1"/>
                      <a:r>
                        <a:rPr lang="en-US" altLang="ko-KR" sz="1200" b="1" dirty="0">
                          <a:latin typeface="Calibri" pitchFamily="34" charset="0"/>
                        </a:rPr>
                        <a:t>No</a:t>
                      </a:r>
                      <a:endParaRPr lang="ko-KR" altLang="en-US" sz="1200" b="1" dirty="0">
                        <a:latin typeface="Calibri" pitchFamily="34" charset="0"/>
                        <a:cs typeface="Times New Roman" pitchFamily="18" charset="0"/>
                      </a:endParaRPr>
                    </a:p>
                  </a:txBody>
                  <a:tcPr anchor="ctr"/>
                </a:tc>
                <a:tc>
                  <a:txBody>
                    <a:bodyPr/>
                    <a:lstStyle/>
                    <a:p>
                      <a:pPr algn="ctr" latinLnBrk="1"/>
                      <a:r>
                        <a:rPr lang="en-US" altLang="ko-KR" sz="1200" b="1" dirty="0">
                          <a:latin typeface="Calibri" pitchFamily="34" charset="0"/>
                        </a:rPr>
                        <a:t>False</a:t>
                      </a:r>
                      <a:r>
                        <a:rPr lang="en-US" altLang="ko-KR" sz="1200" b="1" baseline="0" dirty="0">
                          <a:latin typeface="Calibri" pitchFamily="34" charset="0"/>
                        </a:rPr>
                        <a:t> Alarms</a:t>
                      </a:r>
                      <a:endParaRPr lang="ko-KR" altLang="en-US" sz="1200" b="1" dirty="0">
                        <a:solidFill>
                          <a:srgbClr val="FF0000"/>
                        </a:solidFill>
                        <a:latin typeface="Calibri" pitchFamily="34" charset="0"/>
                        <a:cs typeface="Times New Roman" pitchFamily="18" charset="0"/>
                      </a:endParaRPr>
                    </a:p>
                  </a:txBody>
                  <a:tcPr anchor="ctr"/>
                </a:tc>
                <a:tc>
                  <a:txBody>
                    <a:bodyPr/>
                    <a:lstStyle/>
                    <a:p>
                      <a:pPr algn="ctr" latinLnBrk="1"/>
                      <a:r>
                        <a:rPr lang="en-US" altLang="ko-KR" sz="1200" b="1" dirty="0">
                          <a:latin typeface="Calibri" pitchFamily="34" charset="0"/>
                        </a:rPr>
                        <a:t>Correct</a:t>
                      </a:r>
                      <a:r>
                        <a:rPr lang="en-US" altLang="ko-KR" sz="1200" b="1" baseline="0" dirty="0">
                          <a:latin typeface="Calibri" pitchFamily="34" charset="0"/>
                        </a:rPr>
                        <a:t> Negatives</a:t>
                      </a:r>
                      <a:endParaRPr lang="ko-KR" altLang="en-US" sz="1200" b="1" dirty="0">
                        <a:solidFill>
                          <a:srgbClr val="FF0000"/>
                        </a:solidFill>
                        <a:latin typeface="Calibri" pitchFamily="34" charset="0"/>
                        <a:cs typeface="Times New Roman" pitchFamily="18" charset="0"/>
                      </a:endParaRPr>
                    </a:p>
                  </a:txBody>
                  <a:tcPr anchor="ctr"/>
                </a:tc>
                <a:extLst>
                  <a:ext uri="{0D108BD9-81ED-4DB2-BD59-A6C34878D82A}">
                    <a16:rowId xmlns:a16="http://schemas.microsoft.com/office/drawing/2014/main" val="10003"/>
                  </a:ext>
                </a:extLst>
              </a:tr>
            </a:tbl>
          </a:graphicData>
        </a:graphic>
      </p:graphicFrame>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533299"/>
            <a:ext cx="5871889" cy="121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1192" y="2549104"/>
            <a:ext cx="1559032" cy="105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내용 개체 틀 2"/>
          <p:cNvSpPr txBox="1">
            <a:spLocks/>
          </p:cNvSpPr>
          <p:nvPr/>
        </p:nvSpPr>
        <p:spPr>
          <a:xfrm>
            <a:off x="157513" y="3984944"/>
            <a:ext cx="4279635" cy="1008112"/>
          </a:xfrm>
          <a:prstGeom prst="rect">
            <a:avLst/>
          </a:prstGeom>
        </p:spPr>
        <p:txBody>
          <a:bodyPr vert="horz" lIns="91440" tIns="45720" rIns="91440" bIns="45720" rtlCol="0">
            <a:noAutofit/>
          </a:bodyPr>
          <a:lstStyle>
            <a:lvl1pPr marL="114300" indent="-114300" algn="l" defTabSz="914400" rtl="0" eaLnBrk="1" latinLnBrk="0" hangingPunct="1">
              <a:lnSpc>
                <a:spcPct val="130000"/>
              </a:lnSpc>
              <a:spcBef>
                <a:spcPct val="20000"/>
              </a:spcBef>
              <a:spcAft>
                <a:spcPts val="200"/>
              </a:spcAft>
              <a:buFont typeface="Arial"/>
              <a:buBlip>
                <a:blip r:embed="rId3"/>
              </a:buBlip>
              <a:defRPr lang="ko-KR" altLang="en-US" sz="1600" kern="1200" spc="0" baseline="0" dirty="0" smtClean="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a:lnSpc>
                <a:spcPct val="100000"/>
              </a:lnSpc>
              <a:buFont typeface="Wingdings" panose="05000000000000000000" pitchFamily="2" charset="2"/>
              <a:buChar char="ü"/>
            </a:pPr>
            <a:r>
              <a:rPr lang="en-US" altLang="ko-KR" dirty="0" smtClean="0">
                <a:solidFill>
                  <a:schemeClr val="tx1">
                    <a:lumMod val="85000"/>
                    <a:lumOff val="15000"/>
                  </a:schemeClr>
                </a:solidFill>
                <a:latin typeface="Calibri" pitchFamily="34" charset="0"/>
              </a:rPr>
              <a:t> POD </a:t>
            </a:r>
            <a:r>
              <a:rPr lang="en-US" altLang="ko-KR" dirty="0">
                <a:solidFill>
                  <a:schemeClr val="tx1">
                    <a:lumMod val="85000"/>
                    <a:lumOff val="15000"/>
                  </a:schemeClr>
                </a:solidFill>
                <a:latin typeface="Calibri" pitchFamily="34" charset="0"/>
              </a:rPr>
              <a:t>(Probability of Detection) : </a:t>
            </a:r>
            <a:r>
              <a:rPr lang="en-US" altLang="ko-KR" dirty="0" smtClean="0">
                <a:solidFill>
                  <a:schemeClr val="tx1">
                    <a:lumMod val="85000"/>
                    <a:lumOff val="15000"/>
                  </a:schemeClr>
                </a:solidFill>
                <a:latin typeface="Calibri" pitchFamily="34" charset="0"/>
              </a:rPr>
              <a:t>hit </a:t>
            </a:r>
            <a:r>
              <a:rPr lang="en-US" altLang="ko-KR" dirty="0">
                <a:solidFill>
                  <a:schemeClr val="tx1">
                    <a:lumMod val="85000"/>
                    <a:lumOff val="15000"/>
                  </a:schemeClr>
                </a:solidFill>
                <a:latin typeface="Calibri" pitchFamily="34" charset="0"/>
              </a:rPr>
              <a:t>/ </a:t>
            </a:r>
            <a:r>
              <a:rPr lang="en-US" altLang="ko-KR" dirty="0" err="1" smtClean="0">
                <a:solidFill>
                  <a:schemeClr val="tx1">
                    <a:lumMod val="85000"/>
                    <a:lumOff val="15000"/>
                  </a:schemeClr>
                </a:solidFill>
                <a:latin typeface="Calibri" pitchFamily="34" charset="0"/>
              </a:rPr>
              <a:t>hit+miss</a:t>
            </a:r>
            <a:endParaRPr lang="en-US" altLang="ko-KR" dirty="0" smtClean="0">
              <a:solidFill>
                <a:schemeClr val="tx1">
                  <a:lumMod val="85000"/>
                  <a:lumOff val="15000"/>
                </a:schemeClr>
              </a:solidFill>
              <a:latin typeface="Calibri" pitchFamily="34" charset="0"/>
            </a:endParaRPr>
          </a:p>
          <a:p>
            <a:pPr>
              <a:lnSpc>
                <a:spcPct val="100000"/>
              </a:lnSpc>
              <a:buFont typeface="Wingdings" panose="05000000000000000000" pitchFamily="2" charset="2"/>
              <a:buChar char="ü"/>
            </a:pPr>
            <a:r>
              <a:rPr lang="en-US" altLang="ko-KR" dirty="0" smtClean="0">
                <a:solidFill>
                  <a:schemeClr val="tx1">
                    <a:lumMod val="85000"/>
                    <a:lumOff val="15000"/>
                  </a:schemeClr>
                </a:solidFill>
                <a:latin typeface="Calibri" pitchFamily="34" charset="0"/>
              </a:rPr>
              <a:t>FAR </a:t>
            </a:r>
            <a:r>
              <a:rPr lang="en-US" altLang="ko-KR" dirty="0">
                <a:solidFill>
                  <a:schemeClr val="tx1">
                    <a:lumMod val="85000"/>
                    <a:lumOff val="15000"/>
                  </a:schemeClr>
                </a:solidFill>
                <a:latin typeface="Calibri" pitchFamily="34" charset="0"/>
              </a:rPr>
              <a:t>(False Alarm Rate) : </a:t>
            </a:r>
            <a:r>
              <a:rPr lang="en-US" altLang="ko-KR" dirty="0" smtClean="0">
                <a:solidFill>
                  <a:schemeClr val="tx1">
                    <a:lumMod val="85000"/>
                    <a:lumOff val="15000"/>
                  </a:schemeClr>
                </a:solidFill>
                <a:latin typeface="Calibri" pitchFamily="34" charset="0"/>
              </a:rPr>
              <a:t>false </a:t>
            </a:r>
            <a:r>
              <a:rPr lang="en-US" altLang="ko-KR" dirty="0">
                <a:solidFill>
                  <a:schemeClr val="tx1">
                    <a:lumMod val="85000"/>
                    <a:lumOff val="15000"/>
                  </a:schemeClr>
                </a:solidFill>
                <a:latin typeface="Calibri" pitchFamily="34" charset="0"/>
              </a:rPr>
              <a:t>/ </a:t>
            </a:r>
            <a:r>
              <a:rPr lang="en-US" altLang="ko-KR" dirty="0" err="1" smtClean="0">
                <a:solidFill>
                  <a:schemeClr val="tx1">
                    <a:lumMod val="85000"/>
                    <a:lumOff val="15000"/>
                  </a:schemeClr>
                </a:solidFill>
                <a:latin typeface="Calibri" pitchFamily="34" charset="0"/>
              </a:rPr>
              <a:t>hit+false</a:t>
            </a:r>
            <a:endParaRPr lang="en-US" dirty="0">
              <a:solidFill>
                <a:schemeClr val="tx1">
                  <a:lumMod val="85000"/>
                  <a:lumOff val="15000"/>
                </a:schemeClr>
              </a:solidFill>
              <a:latin typeface="Calibri" pitchFamily="34" charset="0"/>
            </a:endParaRPr>
          </a:p>
        </p:txBody>
      </p:sp>
    </p:spTree>
    <p:extLst>
      <p:ext uri="{BB962C8B-B14F-4D97-AF65-F5344CB8AC3E}">
        <p14:creationId xmlns:p14="http://schemas.microsoft.com/office/powerpoint/2010/main" val="808140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Validation</a:t>
            </a:r>
            <a:endParaRPr lang="ko-KR" altLang="en-US" dirty="0"/>
          </a:p>
        </p:txBody>
      </p:sp>
      <p:graphicFrame>
        <p:nvGraphicFramePr>
          <p:cNvPr id="7" name="내용 개체 틀 6"/>
          <p:cNvGraphicFramePr>
            <a:graphicFrameLocks noGrp="1"/>
          </p:cNvGraphicFramePr>
          <p:nvPr>
            <p:ph idx="1"/>
            <p:extLst>
              <p:ext uri="{D42A27DB-BD31-4B8C-83A1-F6EECF244321}">
                <p14:modId xmlns:p14="http://schemas.microsoft.com/office/powerpoint/2010/main" val="1793099474"/>
              </p:ext>
            </p:extLst>
          </p:nvPr>
        </p:nvGraphicFramePr>
        <p:xfrm>
          <a:off x="683568" y="1952244"/>
          <a:ext cx="6768754" cy="698436"/>
        </p:xfrm>
        <a:graphic>
          <a:graphicData uri="http://schemas.openxmlformats.org/drawingml/2006/table">
            <a:tbl>
              <a:tblPr/>
              <a:tblGrid>
                <a:gridCol w="1128126">
                  <a:extLst>
                    <a:ext uri="{9D8B030D-6E8A-4147-A177-3AD203B41FA5}">
                      <a16:colId xmlns:a16="http://schemas.microsoft.com/office/drawing/2014/main" val="2846864598"/>
                    </a:ext>
                  </a:extLst>
                </a:gridCol>
                <a:gridCol w="1410157">
                  <a:extLst>
                    <a:ext uri="{9D8B030D-6E8A-4147-A177-3AD203B41FA5}">
                      <a16:colId xmlns:a16="http://schemas.microsoft.com/office/drawing/2014/main" val="1802095321"/>
                    </a:ext>
                  </a:extLst>
                </a:gridCol>
                <a:gridCol w="1410157">
                  <a:extLst>
                    <a:ext uri="{9D8B030D-6E8A-4147-A177-3AD203B41FA5}">
                      <a16:colId xmlns:a16="http://schemas.microsoft.com/office/drawing/2014/main" val="2228170163"/>
                    </a:ext>
                  </a:extLst>
                </a:gridCol>
                <a:gridCol w="1410157">
                  <a:extLst>
                    <a:ext uri="{9D8B030D-6E8A-4147-A177-3AD203B41FA5}">
                      <a16:colId xmlns:a16="http://schemas.microsoft.com/office/drawing/2014/main" val="976772849"/>
                    </a:ext>
                  </a:extLst>
                </a:gridCol>
                <a:gridCol w="1410157">
                  <a:extLst>
                    <a:ext uri="{9D8B030D-6E8A-4147-A177-3AD203B41FA5}">
                      <a16:colId xmlns:a16="http://schemas.microsoft.com/office/drawing/2014/main" val="3542417149"/>
                    </a:ext>
                  </a:extLst>
                </a:gridCol>
              </a:tblGrid>
              <a:tr h="232812">
                <a:tc rowSpan="2">
                  <a:txBody>
                    <a:bodyPr/>
                    <a:lstStyle/>
                    <a:p>
                      <a:pPr marL="0" marR="0" indent="0" algn="ctr" fontAlgn="ctr" latinLnBrk="0">
                        <a:lnSpc>
                          <a:spcPct val="100000"/>
                        </a:lnSpc>
                        <a:spcBef>
                          <a:spcPts val="0"/>
                        </a:spcBef>
                        <a:spcAft>
                          <a:spcPts val="0"/>
                        </a:spcAft>
                      </a:pPr>
                      <a:endParaRPr lang="en-US" sz="1200" b="0" kern="0" spc="-70" dirty="0">
                        <a:solidFill>
                          <a:srgbClr val="000000"/>
                        </a:solidFill>
                        <a:effectLst/>
                        <a:latin typeface="Calibri" panose="020F0502020204030204" pitchFamily="34" charset="0"/>
                        <a:cs typeface="Calibri" panose="020F0502020204030204" pitchFamily="34" charset="0"/>
                      </a:endParaRPr>
                    </a:p>
                  </a:txBody>
                  <a:tcPr marL="23407" marR="23407" marT="6471" marB="6471" anchor="ctr">
                    <a:lnL>
                      <a:noFill/>
                    </a:lnL>
                    <a:lnR w="3556"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tc gridSpan="2">
                  <a:txBody>
                    <a:bodyPr/>
                    <a:lstStyle/>
                    <a:p>
                      <a:pPr marL="0" marR="0" indent="0" algn="ctr" fontAlgn="ctr" latinLnBrk="0">
                        <a:lnSpc>
                          <a:spcPct val="100000"/>
                        </a:lnSpc>
                        <a:spcBef>
                          <a:spcPts val="0"/>
                        </a:spcBef>
                        <a:spcAft>
                          <a:spcPts val="0"/>
                        </a:spcAft>
                      </a:pPr>
                      <a:r>
                        <a:rPr lang="en-US" sz="1200" b="1"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POD</a:t>
                      </a:r>
                      <a:endParaRPr lang="en-US" sz="1200" b="1" kern="0" spc="-70" dirty="0">
                        <a:solidFill>
                          <a:srgbClr val="000000"/>
                        </a:solidFill>
                        <a:effectLst/>
                        <a:latin typeface="Calibri" panose="020F0502020204030204" pitchFamily="34" charset="0"/>
                        <a:cs typeface="Calibri" panose="020F0502020204030204" pitchFamily="34" charset="0"/>
                      </a:endParaRPr>
                    </a:p>
                  </a:txBody>
                  <a:tcPr marL="23407" marR="23407" marT="6471" marB="6471" anchor="ctr">
                    <a:lnL w="3556" cap="flat" cmpd="sng" algn="ctr">
                      <a:solidFill>
                        <a:srgbClr val="315F97"/>
                      </a:solidFill>
                      <a:prstDash val="solid"/>
                      <a:round/>
                      <a:headEnd type="none" w="med" len="med"/>
                      <a:tailEnd type="none" w="med" len="med"/>
                    </a:lnL>
                    <a:lnR w="3556"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tc hMerge="1">
                  <a:txBody>
                    <a:bodyPr/>
                    <a:lstStyle/>
                    <a:p>
                      <a:pPr latinLnBrk="1"/>
                      <a:endParaRPr lang="ko-KR" altLang="en-US"/>
                    </a:p>
                  </a:txBody>
                  <a:tcPr/>
                </a:tc>
                <a:tc gridSpan="2">
                  <a:txBody>
                    <a:bodyPr/>
                    <a:lstStyle/>
                    <a:p>
                      <a:pPr marL="0" marR="0" indent="0" algn="ctr" fontAlgn="ctr" latinLnBrk="0">
                        <a:lnSpc>
                          <a:spcPct val="100000"/>
                        </a:lnSpc>
                        <a:spcBef>
                          <a:spcPts val="0"/>
                        </a:spcBef>
                        <a:spcAft>
                          <a:spcPts val="0"/>
                        </a:spcAft>
                      </a:pPr>
                      <a:r>
                        <a:rPr lang="en-US" sz="1200" b="1"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FAR</a:t>
                      </a:r>
                      <a:endParaRPr lang="en-US" sz="1200" b="1" kern="0" spc="-70" dirty="0">
                        <a:solidFill>
                          <a:srgbClr val="000000"/>
                        </a:solidFill>
                        <a:effectLst/>
                        <a:latin typeface="Calibri" panose="020F0502020204030204" pitchFamily="34" charset="0"/>
                        <a:cs typeface="Calibri" panose="020F0502020204030204" pitchFamily="34" charset="0"/>
                      </a:endParaRPr>
                    </a:p>
                  </a:txBody>
                  <a:tcPr marL="23407" marR="23407" marT="6471" marB="6471" anchor="ctr">
                    <a:lnL w="3556" cap="flat" cmpd="sng" algn="ctr">
                      <a:solidFill>
                        <a:srgbClr val="315F97"/>
                      </a:solidFill>
                      <a:prstDash val="solid"/>
                      <a:round/>
                      <a:headEnd type="none" w="med" len="med"/>
                      <a:tailEnd type="none" w="med" len="med"/>
                    </a:lnL>
                    <a:lnR>
                      <a:noFill/>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tc hMerge="1">
                  <a:txBody>
                    <a:bodyPr/>
                    <a:lstStyle/>
                    <a:p>
                      <a:pPr latinLnBrk="1"/>
                      <a:endParaRPr lang="ko-KR" altLang="en-US"/>
                    </a:p>
                  </a:txBody>
                  <a:tcPr/>
                </a:tc>
                <a:extLst>
                  <a:ext uri="{0D108BD9-81ED-4DB2-BD59-A6C34878D82A}">
                    <a16:rowId xmlns:a16="http://schemas.microsoft.com/office/drawing/2014/main" val="3070145060"/>
                  </a:ext>
                </a:extLst>
              </a:tr>
              <a:tr h="232812">
                <a:tc vMerge="1">
                  <a:txBody>
                    <a:bodyPr/>
                    <a:lstStyle/>
                    <a:p>
                      <a:pPr latinLnBrk="1"/>
                      <a:endParaRPr lang="ko-KR" altLang="en-US"/>
                    </a:p>
                  </a:txBody>
                  <a:tcPr/>
                </a:tc>
                <a:tc>
                  <a:txBody>
                    <a:bodyPr/>
                    <a:lstStyle/>
                    <a:p>
                      <a:pPr marL="0" marR="0" indent="0" algn="ctr" fontAlgn="ctr" latinLnBrk="0">
                        <a:lnSpc>
                          <a:spcPct val="100000"/>
                        </a:lnSpc>
                        <a:spcBef>
                          <a:spcPts val="0"/>
                        </a:spcBef>
                        <a:spcAft>
                          <a:spcPts val="0"/>
                        </a:spcAft>
                      </a:pPr>
                      <a:r>
                        <a:rPr lang="en-US" sz="1200" b="1"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Before</a:t>
                      </a:r>
                      <a:endParaRPr lang="en-US" sz="1200" b="1" kern="0" spc="-70" dirty="0">
                        <a:solidFill>
                          <a:srgbClr val="000000"/>
                        </a:solidFill>
                        <a:effectLst/>
                        <a:latin typeface="Calibri" panose="020F0502020204030204" pitchFamily="34" charset="0"/>
                        <a:cs typeface="Calibri" panose="020F0502020204030204" pitchFamily="34" charset="0"/>
                      </a:endParaRPr>
                    </a:p>
                  </a:txBody>
                  <a:tcPr marL="23407" marR="23407" marT="6471" marB="6471" anchor="ctr">
                    <a:lnL w="3556" cap="flat" cmpd="sng" algn="ctr">
                      <a:solidFill>
                        <a:srgbClr val="315F97"/>
                      </a:solidFill>
                      <a:prstDash val="solid"/>
                      <a:round/>
                      <a:headEnd type="none" w="med" len="med"/>
                      <a:tailEnd type="none" w="med" len="med"/>
                    </a:lnL>
                    <a:lnR w="3556"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tc>
                  <a:txBody>
                    <a:bodyPr/>
                    <a:lstStyle/>
                    <a:p>
                      <a:pPr marL="0" marR="0" indent="0" algn="ctr" fontAlgn="ctr" latinLnBrk="0">
                        <a:lnSpc>
                          <a:spcPct val="100000"/>
                        </a:lnSpc>
                        <a:spcBef>
                          <a:spcPts val="0"/>
                        </a:spcBef>
                        <a:spcAft>
                          <a:spcPts val="0"/>
                        </a:spcAft>
                      </a:pPr>
                      <a:r>
                        <a:rPr lang="en-US" sz="1200" b="1"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After</a:t>
                      </a:r>
                      <a:endParaRPr lang="en-US" sz="1200" b="1" kern="0" spc="-70" dirty="0">
                        <a:solidFill>
                          <a:srgbClr val="000000"/>
                        </a:solidFill>
                        <a:effectLst/>
                        <a:latin typeface="Calibri" panose="020F0502020204030204" pitchFamily="34" charset="0"/>
                        <a:cs typeface="Calibri" panose="020F0502020204030204" pitchFamily="34" charset="0"/>
                      </a:endParaRPr>
                    </a:p>
                  </a:txBody>
                  <a:tcPr marL="23407" marR="23407" marT="6471" marB="6471" anchor="ctr">
                    <a:lnL w="3556" cap="flat" cmpd="sng" algn="ctr">
                      <a:solidFill>
                        <a:srgbClr val="315F97"/>
                      </a:solidFill>
                      <a:prstDash val="solid"/>
                      <a:round/>
                      <a:headEnd type="none" w="med" len="med"/>
                      <a:tailEnd type="none" w="med" len="med"/>
                    </a:lnL>
                    <a:lnR w="3556"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tc>
                  <a:txBody>
                    <a:bodyPr/>
                    <a:lstStyle/>
                    <a:p>
                      <a:pPr marL="0" marR="0" indent="0" algn="ctr" fontAlgn="ctr" latinLnBrk="0">
                        <a:lnSpc>
                          <a:spcPct val="100000"/>
                        </a:lnSpc>
                        <a:spcBef>
                          <a:spcPts val="0"/>
                        </a:spcBef>
                        <a:spcAft>
                          <a:spcPts val="0"/>
                        </a:spcAft>
                      </a:pPr>
                      <a:r>
                        <a:rPr lang="en-US" sz="1200" b="1"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Before</a:t>
                      </a:r>
                      <a:endParaRPr lang="en-US" sz="1200" b="1" kern="0" spc="-70" dirty="0">
                        <a:solidFill>
                          <a:srgbClr val="000000"/>
                        </a:solidFill>
                        <a:effectLst/>
                        <a:latin typeface="Calibri" panose="020F0502020204030204" pitchFamily="34" charset="0"/>
                        <a:cs typeface="Calibri" panose="020F0502020204030204" pitchFamily="34" charset="0"/>
                      </a:endParaRPr>
                    </a:p>
                  </a:txBody>
                  <a:tcPr marL="23407" marR="23407" marT="6471" marB="6471" anchor="ctr">
                    <a:lnL w="3556" cap="flat" cmpd="sng" algn="ctr">
                      <a:solidFill>
                        <a:srgbClr val="315F97"/>
                      </a:solidFill>
                      <a:prstDash val="solid"/>
                      <a:round/>
                      <a:headEnd type="none" w="med" len="med"/>
                      <a:tailEnd type="none" w="med" len="med"/>
                    </a:lnL>
                    <a:lnR w="3556"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tc>
                  <a:txBody>
                    <a:bodyPr/>
                    <a:lstStyle/>
                    <a:p>
                      <a:pPr marL="0" marR="0" indent="0" algn="ctr" fontAlgn="ctr" latinLnBrk="0">
                        <a:lnSpc>
                          <a:spcPct val="100000"/>
                        </a:lnSpc>
                        <a:spcBef>
                          <a:spcPts val="0"/>
                        </a:spcBef>
                        <a:spcAft>
                          <a:spcPts val="0"/>
                        </a:spcAft>
                      </a:pPr>
                      <a:r>
                        <a:rPr lang="en-US" sz="1200" b="1"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After</a:t>
                      </a:r>
                      <a:endParaRPr lang="en-US" sz="1200" b="1" kern="0" spc="-70" dirty="0">
                        <a:solidFill>
                          <a:srgbClr val="000000"/>
                        </a:solidFill>
                        <a:effectLst/>
                        <a:latin typeface="Calibri" panose="020F0502020204030204" pitchFamily="34" charset="0"/>
                        <a:cs typeface="Calibri" panose="020F0502020204030204" pitchFamily="34" charset="0"/>
                      </a:endParaRPr>
                    </a:p>
                  </a:txBody>
                  <a:tcPr marL="23407" marR="23407" marT="6471" marB="6471" anchor="ctr">
                    <a:lnL w="3556" cap="flat" cmpd="sng" algn="ctr">
                      <a:solidFill>
                        <a:srgbClr val="315F97"/>
                      </a:solidFill>
                      <a:prstDash val="solid"/>
                      <a:round/>
                      <a:headEnd type="none" w="med" len="med"/>
                      <a:tailEnd type="none" w="med" len="med"/>
                    </a:lnL>
                    <a:lnR>
                      <a:noFill/>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extLst>
                  <a:ext uri="{0D108BD9-81ED-4DB2-BD59-A6C34878D82A}">
                    <a16:rowId xmlns:a16="http://schemas.microsoft.com/office/drawing/2014/main" val="27719917"/>
                  </a:ext>
                </a:extLst>
              </a:tr>
              <a:tr h="232812">
                <a:tc>
                  <a:txBody>
                    <a:bodyPr/>
                    <a:lstStyle/>
                    <a:p>
                      <a:pPr marL="0" marR="0" indent="0" algn="ctr" fontAlgn="base" latinLnBrk="0">
                        <a:lnSpc>
                          <a:spcPct val="100000"/>
                        </a:lnSpc>
                        <a:spcBef>
                          <a:spcPts val="0"/>
                        </a:spcBef>
                        <a:spcAft>
                          <a:spcPts val="0"/>
                        </a:spcAft>
                      </a:pPr>
                      <a:r>
                        <a:rPr lang="en-US" sz="1200" b="0" kern="0" spc="-80" dirty="0" smtClean="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Total</a:t>
                      </a:r>
                      <a:endParaRPr lang="en-US" sz="1200" b="0" kern="0" spc="0" dirty="0">
                        <a:solidFill>
                          <a:srgbClr val="000000"/>
                        </a:solidFill>
                        <a:effectLst/>
                        <a:latin typeface="Calibri" panose="020F0502020204030204" pitchFamily="34" charset="0"/>
                        <a:cs typeface="Calibri" panose="020F0502020204030204" pitchFamily="34" charset="0"/>
                      </a:endParaRPr>
                    </a:p>
                  </a:txBody>
                  <a:tcPr marL="23407" marR="23407" marT="6471" marB="6471" anchor="ctr">
                    <a:lnL>
                      <a:noFill/>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b="0"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90.92%</a:t>
                      </a:r>
                      <a:endParaRPr lang="en-US" sz="1200" b="0" kern="0" spc="0" dirty="0">
                        <a:solidFill>
                          <a:srgbClr val="000000"/>
                        </a:solidFill>
                        <a:effectLst/>
                        <a:latin typeface="Calibri" panose="020F0502020204030204" pitchFamily="34" charset="0"/>
                        <a:cs typeface="Calibri" panose="020F0502020204030204" pitchFamily="34" charset="0"/>
                      </a:endParaRPr>
                    </a:p>
                  </a:txBody>
                  <a:tcPr marL="23407" marR="23407" marT="6471" marB="6471"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b="0"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79.88%</a:t>
                      </a:r>
                      <a:endParaRPr lang="en-US" sz="1200" b="0" kern="0" spc="0" dirty="0">
                        <a:solidFill>
                          <a:srgbClr val="000000"/>
                        </a:solidFill>
                        <a:effectLst/>
                        <a:latin typeface="Calibri" panose="020F0502020204030204" pitchFamily="34" charset="0"/>
                        <a:cs typeface="Calibri" panose="020F0502020204030204" pitchFamily="34" charset="0"/>
                      </a:endParaRPr>
                    </a:p>
                  </a:txBody>
                  <a:tcPr marL="23407" marR="23407" marT="6471" marB="6471"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b="0" kern="0" spc="0" dirty="0">
                          <a:solidFill>
                            <a:srgbClr val="FF0000"/>
                          </a:solidFill>
                          <a:effectLst/>
                          <a:latin typeface="Calibri" panose="020F0502020204030204" pitchFamily="34" charset="0"/>
                          <a:ea typeface="맑은 고딕" panose="020B0503020000020004" pitchFamily="50" charset="-127"/>
                          <a:cs typeface="Calibri" panose="020F0502020204030204" pitchFamily="34" charset="0"/>
                        </a:rPr>
                        <a:t>60.68%</a:t>
                      </a:r>
                      <a:endParaRPr lang="en-US" sz="1200" b="0" kern="0" spc="0" dirty="0">
                        <a:solidFill>
                          <a:srgbClr val="000000"/>
                        </a:solidFill>
                        <a:effectLst/>
                        <a:latin typeface="Calibri" panose="020F0502020204030204" pitchFamily="34" charset="0"/>
                        <a:cs typeface="Calibri" panose="020F0502020204030204" pitchFamily="34" charset="0"/>
                      </a:endParaRPr>
                    </a:p>
                  </a:txBody>
                  <a:tcPr marL="23407" marR="23407" marT="6471" marB="6471"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b="0" kern="0" spc="0" dirty="0">
                          <a:solidFill>
                            <a:srgbClr val="FF0000"/>
                          </a:solidFill>
                          <a:effectLst/>
                          <a:latin typeface="Calibri" panose="020F0502020204030204" pitchFamily="34" charset="0"/>
                          <a:ea typeface="맑은 고딕" panose="020B0503020000020004" pitchFamily="50" charset="-127"/>
                          <a:cs typeface="Calibri" panose="020F0502020204030204" pitchFamily="34" charset="0"/>
                        </a:rPr>
                        <a:t>42.89%</a:t>
                      </a:r>
                      <a:endParaRPr lang="en-US" sz="1200" b="0" kern="0" spc="0" dirty="0">
                        <a:solidFill>
                          <a:srgbClr val="000000"/>
                        </a:solidFill>
                        <a:effectLst/>
                        <a:latin typeface="Calibri" panose="020F0502020204030204" pitchFamily="34" charset="0"/>
                        <a:cs typeface="Calibri" panose="020F0502020204030204" pitchFamily="34" charset="0"/>
                      </a:endParaRPr>
                    </a:p>
                  </a:txBody>
                  <a:tcPr marL="23407" marR="23407" marT="6471" marB="6471" anchor="ctr">
                    <a:lnL w="3175" cap="flat" cmpd="sng" algn="ctr">
                      <a:solidFill>
                        <a:srgbClr val="315F97"/>
                      </a:solidFill>
                      <a:prstDash val="solid"/>
                      <a:round/>
                      <a:headEnd type="none" w="med" len="med"/>
                      <a:tailEnd type="none" w="med" len="med"/>
                    </a:lnL>
                    <a:lnR>
                      <a:noFill/>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extLst>
                  <a:ext uri="{0D108BD9-81ED-4DB2-BD59-A6C34878D82A}">
                    <a16:rowId xmlns:a16="http://schemas.microsoft.com/office/drawing/2014/main" val="1408765822"/>
                  </a:ext>
                </a:extLst>
              </a:tr>
            </a:tbl>
          </a:graphicData>
        </a:graphic>
      </p:graphicFrame>
      <p:sp>
        <p:nvSpPr>
          <p:cNvPr id="4" name="슬라이드 번호 개체 틀 3"/>
          <p:cNvSpPr>
            <a:spLocks noGrp="1"/>
          </p:cNvSpPr>
          <p:nvPr>
            <p:ph type="sldNum" sz="quarter" idx="12"/>
          </p:nvPr>
        </p:nvSpPr>
        <p:spPr/>
        <p:txBody>
          <a:bodyPr/>
          <a:lstStyle/>
          <a:p>
            <a:fld id="{5555D124-8283-4C8F-A8D2-E075402C1099}" type="slidenum">
              <a:rPr lang="en-US" altLang="ko-KR" smtClean="0"/>
              <a:pPr/>
              <a:t>18</a:t>
            </a:fld>
            <a:endParaRPr lang="en-US" dirty="0"/>
          </a:p>
        </p:txBody>
      </p:sp>
      <p:sp>
        <p:nvSpPr>
          <p:cNvPr id="9" name="내용 개체 틀 2"/>
          <p:cNvSpPr txBox="1">
            <a:spLocks/>
          </p:cNvSpPr>
          <p:nvPr/>
        </p:nvSpPr>
        <p:spPr>
          <a:xfrm>
            <a:off x="395536" y="892686"/>
            <a:ext cx="8229600" cy="1008112"/>
          </a:xfrm>
          <a:prstGeom prst="rect">
            <a:avLst/>
          </a:prstGeom>
        </p:spPr>
        <p:txBody>
          <a:bodyPr vert="horz" lIns="91440" tIns="45720" rIns="91440" bIns="45720" rtlCol="0">
            <a:noAutofit/>
          </a:bodyPr>
          <a:lstStyle>
            <a:lvl1pPr marL="114300" indent="-114300" algn="l" defTabSz="914400" rtl="0" eaLnBrk="1" latinLnBrk="0" hangingPunct="1">
              <a:lnSpc>
                <a:spcPct val="130000"/>
              </a:lnSpc>
              <a:spcBef>
                <a:spcPct val="20000"/>
              </a:spcBef>
              <a:spcAft>
                <a:spcPts val="200"/>
              </a:spcAft>
              <a:buFont typeface="Arial"/>
              <a:buBlip>
                <a:blip r:embed="rId3"/>
              </a:buBlip>
              <a:defRPr lang="ko-KR" altLang="en-US" sz="1600" kern="1200" spc="0" baseline="0" dirty="0" smtClean="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altLang="ko-KR" sz="1400" dirty="0">
                <a:solidFill>
                  <a:schemeClr val="tx1">
                    <a:lumMod val="85000"/>
                    <a:lumOff val="15000"/>
                  </a:schemeClr>
                </a:solidFill>
                <a:latin typeface="Calibri" pitchFamily="34" charset="0"/>
              </a:rPr>
              <a:t> </a:t>
            </a:r>
            <a:r>
              <a:rPr lang="en-US" altLang="ko-KR" dirty="0">
                <a:solidFill>
                  <a:schemeClr val="tx1">
                    <a:lumMod val="85000"/>
                    <a:lumOff val="15000"/>
                  </a:schemeClr>
                </a:solidFill>
                <a:latin typeface="Calibri" pitchFamily="34" charset="0"/>
              </a:rPr>
              <a:t>2019. </a:t>
            </a:r>
            <a:r>
              <a:rPr lang="en-US" altLang="ko-KR" dirty="0" smtClean="0">
                <a:solidFill>
                  <a:schemeClr val="tx1">
                    <a:lumMod val="85000"/>
                    <a:lumOff val="15000"/>
                  </a:schemeClr>
                </a:solidFill>
                <a:latin typeface="Calibri" pitchFamily="34" charset="0"/>
              </a:rPr>
              <a:t>8. </a:t>
            </a:r>
            <a:r>
              <a:rPr lang="en-US" altLang="ko-KR" dirty="0">
                <a:solidFill>
                  <a:schemeClr val="tx1">
                    <a:lumMod val="85000"/>
                    <a:lumOff val="15000"/>
                  </a:schemeClr>
                </a:solidFill>
                <a:latin typeface="Calibri" pitchFamily="34" charset="0"/>
              </a:rPr>
              <a:t>~  9</a:t>
            </a:r>
            <a:r>
              <a:rPr lang="en-US" altLang="ko-KR" dirty="0" smtClean="0">
                <a:solidFill>
                  <a:schemeClr val="tx1">
                    <a:lumMod val="85000"/>
                    <a:lumOff val="15000"/>
                  </a:schemeClr>
                </a:solidFill>
                <a:latin typeface="Calibri" pitchFamily="34" charset="0"/>
              </a:rPr>
              <a:t>. (10 </a:t>
            </a:r>
            <a:r>
              <a:rPr lang="en-US" altLang="ko-KR" dirty="0">
                <a:solidFill>
                  <a:schemeClr val="tx1">
                    <a:lumMod val="85000"/>
                    <a:lumOff val="15000"/>
                  </a:schemeClr>
                </a:solidFill>
                <a:latin typeface="Calibri" pitchFamily="34" charset="0"/>
              </a:rPr>
              <a:t>cases)  </a:t>
            </a:r>
          </a:p>
          <a:p>
            <a:pPr>
              <a:lnSpc>
                <a:spcPct val="100000"/>
              </a:lnSpc>
            </a:pPr>
            <a:r>
              <a:rPr lang="en-US" altLang="ko-KR" dirty="0" smtClean="0">
                <a:solidFill>
                  <a:schemeClr val="tx1"/>
                </a:solidFill>
                <a:latin typeface="Calibri" pitchFamily="34" charset="0"/>
              </a:rPr>
              <a:t> Comparison </a:t>
            </a:r>
            <a:r>
              <a:rPr lang="en-US" altLang="ko-KR" dirty="0">
                <a:solidFill>
                  <a:schemeClr val="tx1"/>
                </a:solidFill>
                <a:latin typeface="Calibri" pitchFamily="34" charset="0"/>
              </a:rPr>
              <a:t>of accuracy before and after algorithm </a:t>
            </a:r>
            <a:r>
              <a:rPr lang="en-US" altLang="ko-KR" dirty="0" smtClean="0">
                <a:solidFill>
                  <a:schemeClr val="tx1"/>
                </a:solidFill>
                <a:latin typeface="Calibri" pitchFamily="34" charset="0"/>
              </a:rPr>
              <a:t>improvement</a:t>
            </a:r>
          </a:p>
          <a:p>
            <a:pPr marL="0" indent="0">
              <a:lnSpc>
                <a:spcPct val="100000"/>
              </a:lnSpc>
              <a:buNone/>
            </a:pPr>
            <a:r>
              <a:rPr lang="en-US" altLang="ko-KR" dirty="0" smtClean="0">
                <a:solidFill>
                  <a:schemeClr val="tx1"/>
                </a:solidFill>
                <a:latin typeface="Calibri" pitchFamily="34" charset="0"/>
              </a:rPr>
              <a:t>    ⇒ </a:t>
            </a:r>
            <a:r>
              <a:rPr lang="en-US" altLang="ko-KR" dirty="0">
                <a:solidFill>
                  <a:srgbClr val="C00000"/>
                </a:solidFill>
                <a:latin typeface="Calibri" pitchFamily="34" charset="0"/>
              </a:rPr>
              <a:t>FAR 17.80% reduction after algorithm improvement</a:t>
            </a:r>
            <a:endParaRPr lang="en-US" altLang="ko-KR" b="1" dirty="0">
              <a:solidFill>
                <a:srgbClr val="C00000"/>
              </a:solidFill>
              <a:latin typeface="Calibri" pitchFamily="34" charset="0"/>
            </a:endParaRPr>
          </a:p>
        </p:txBody>
      </p:sp>
      <p:sp>
        <p:nvSpPr>
          <p:cNvPr id="10" name="직사각형 9"/>
          <p:cNvSpPr/>
          <p:nvPr/>
        </p:nvSpPr>
        <p:spPr>
          <a:xfrm>
            <a:off x="4860032" y="2416363"/>
            <a:ext cx="891886" cy="24344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오른쪽 화살표 10"/>
          <p:cNvSpPr/>
          <p:nvPr/>
        </p:nvSpPr>
        <p:spPr>
          <a:xfrm>
            <a:off x="5907828" y="2470059"/>
            <a:ext cx="270579" cy="137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6334317" y="2416363"/>
            <a:ext cx="829971" cy="24344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텍스트 개체 틀 4"/>
          <p:cNvSpPr>
            <a:spLocks noGrp="1"/>
          </p:cNvSpPr>
          <p:nvPr>
            <p:ph type="body" sz="quarter" idx="13"/>
          </p:nvPr>
        </p:nvSpPr>
        <p:spPr>
          <a:xfrm>
            <a:off x="143481" y="557087"/>
            <a:ext cx="3813808" cy="270533"/>
          </a:xfrm>
        </p:spPr>
        <p:txBody>
          <a:bodyPr>
            <a:noAutofit/>
          </a:bodyPr>
          <a:lstStyle/>
          <a:p>
            <a:r>
              <a:rPr lang="en-US" altLang="ko-KR" dirty="0" smtClean="0"/>
              <a:t>Result</a:t>
            </a:r>
            <a:endParaRPr lang="ko-KR" altLang="en-US" dirty="0"/>
          </a:p>
        </p:txBody>
      </p:sp>
      <p:graphicFrame>
        <p:nvGraphicFramePr>
          <p:cNvPr id="3" name="표 2"/>
          <p:cNvGraphicFramePr>
            <a:graphicFrameLocks noGrp="1"/>
          </p:cNvGraphicFramePr>
          <p:nvPr>
            <p:extLst>
              <p:ext uri="{D42A27DB-BD31-4B8C-83A1-F6EECF244321}">
                <p14:modId xmlns:p14="http://schemas.microsoft.com/office/powerpoint/2010/main" val="2849896445"/>
              </p:ext>
            </p:extLst>
          </p:nvPr>
        </p:nvGraphicFramePr>
        <p:xfrm>
          <a:off x="683568" y="3056950"/>
          <a:ext cx="8153948" cy="1828547"/>
        </p:xfrm>
        <a:graphic>
          <a:graphicData uri="http://schemas.openxmlformats.org/drawingml/2006/table">
            <a:tbl>
              <a:tblPr/>
              <a:tblGrid>
                <a:gridCol w="438088">
                  <a:extLst>
                    <a:ext uri="{9D8B030D-6E8A-4147-A177-3AD203B41FA5}">
                      <a16:colId xmlns:a16="http://schemas.microsoft.com/office/drawing/2014/main" val="278955365"/>
                    </a:ext>
                  </a:extLst>
                </a:gridCol>
                <a:gridCol w="2443866">
                  <a:extLst>
                    <a:ext uri="{9D8B030D-6E8A-4147-A177-3AD203B41FA5}">
                      <a16:colId xmlns:a16="http://schemas.microsoft.com/office/drawing/2014/main" val="442619359"/>
                    </a:ext>
                  </a:extLst>
                </a:gridCol>
                <a:gridCol w="1034592">
                  <a:extLst>
                    <a:ext uri="{9D8B030D-6E8A-4147-A177-3AD203B41FA5}">
                      <a16:colId xmlns:a16="http://schemas.microsoft.com/office/drawing/2014/main" val="430362180"/>
                    </a:ext>
                  </a:extLst>
                </a:gridCol>
                <a:gridCol w="1034592">
                  <a:extLst>
                    <a:ext uri="{9D8B030D-6E8A-4147-A177-3AD203B41FA5}">
                      <a16:colId xmlns:a16="http://schemas.microsoft.com/office/drawing/2014/main" val="728212805"/>
                    </a:ext>
                  </a:extLst>
                </a:gridCol>
                <a:gridCol w="1228737">
                  <a:extLst>
                    <a:ext uri="{9D8B030D-6E8A-4147-A177-3AD203B41FA5}">
                      <a16:colId xmlns:a16="http://schemas.microsoft.com/office/drawing/2014/main" val="1844089177"/>
                    </a:ext>
                  </a:extLst>
                </a:gridCol>
                <a:gridCol w="1974073">
                  <a:extLst>
                    <a:ext uri="{9D8B030D-6E8A-4147-A177-3AD203B41FA5}">
                      <a16:colId xmlns:a16="http://schemas.microsoft.com/office/drawing/2014/main" val="191141248"/>
                    </a:ext>
                  </a:extLst>
                </a:gridCol>
              </a:tblGrid>
              <a:tr h="261221">
                <a:tc>
                  <a:txBody>
                    <a:bodyPr/>
                    <a:lstStyle/>
                    <a:p>
                      <a:pPr marL="0" marR="0" indent="0" algn="ctr" fontAlgn="ctr" latinLnBrk="0">
                        <a:lnSpc>
                          <a:spcPct val="100000"/>
                        </a:lnSpc>
                        <a:spcBef>
                          <a:spcPts val="0"/>
                        </a:spcBef>
                        <a:spcAft>
                          <a:spcPts val="0"/>
                        </a:spcAft>
                      </a:pPr>
                      <a:r>
                        <a:rPr lang="en-US" sz="1200" b="1"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N</a:t>
                      </a:r>
                      <a:endParaRPr lang="en-US" sz="1200" b="1" kern="0" spc="-7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a:noFill/>
                    </a:lnL>
                    <a:lnR w="3556"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tc>
                  <a:txBody>
                    <a:bodyPr/>
                    <a:lstStyle/>
                    <a:p>
                      <a:pPr marL="0" marR="0" indent="0" algn="ctr" fontAlgn="ctr" latinLnBrk="0">
                        <a:lnSpc>
                          <a:spcPct val="100000"/>
                        </a:lnSpc>
                        <a:spcBef>
                          <a:spcPts val="0"/>
                        </a:spcBef>
                        <a:spcAft>
                          <a:spcPts val="0"/>
                        </a:spcAft>
                      </a:pPr>
                      <a:r>
                        <a:rPr lang="en-US" sz="1200" b="1"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Date</a:t>
                      </a:r>
                      <a:endParaRPr lang="en-US" sz="1200" b="1" kern="0" spc="-7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556" cap="flat" cmpd="sng" algn="ctr">
                      <a:solidFill>
                        <a:srgbClr val="315F97"/>
                      </a:solidFill>
                      <a:prstDash val="solid"/>
                      <a:round/>
                      <a:headEnd type="none" w="med" len="med"/>
                      <a:tailEnd type="none" w="med" len="med"/>
                    </a:lnL>
                    <a:lnR w="3556"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tc>
                  <a:txBody>
                    <a:bodyPr/>
                    <a:lstStyle/>
                    <a:p>
                      <a:pPr marL="0" marR="0" indent="0" algn="ctr" fontAlgn="ctr" latinLnBrk="0">
                        <a:lnSpc>
                          <a:spcPct val="100000"/>
                        </a:lnSpc>
                        <a:spcBef>
                          <a:spcPts val="0"/>
                        </a:spcBef>
                        <a:spcAft>
                          <a:spcPts val="0"/>
                        </a:spcAft>
                      </a:pPr>
                      <a:r>
                        <a:rPr lang="en-US" sz="1200" b="1"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POD</a:t>
                      </a:r>
                      <a:endParaRPr lang="en-US" sz="1200" b="1" kern="0" spc="-7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556" cap="flat" cmpd="sng" algn="ctr">
                      <a:solidFill>
                        <a:srgbClr val="315F97"/>
                      </a:solidFill>
                      <a:prstDash val="solid"/>
                      <a:round/>
                      <a:headEnd type="none" w="med" len="med"/>
                      <a:tailEnd type="none" w="med" len="med"/>
                    </a:lnL>
                    <a:lnR w="3556"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tc>
                  <a:txBody>
                    <a:bodyPr/>
                    <a:lstStyle/>
                    <a:p>
                      <a:pPr marL="0" marR="0" indent="0" algn="ctr" fontAlgn="ctr" latinLnBrk="0">
                        <a:lnSpc>
                          <a:spcPct val="100000"/>
                        </a:lnSpc>
                        <a:spcBef>
                          <a:spcPts val="0"/>
                        </a:spcBef>
                        <a:spcAft>
                          <a:spcPts val="0"/>
                        </a:spcAft>
                      </a:pPr>
                      <a:r>
                        <a:rPr lang="en-US" sz="1200" b="1"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FAR</a:t>
                      </a:r>
                      <a:endParaRPr lang="en-US" sz="1200" b="1" kern="0" spc="-7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556" cap="flat" cmpd="sng" algn="ctr">
                      <a:solidFill>
                        <a:srgbClr val="315F97"/>
                      </a:solidFill>
                      <a:prstDash val="solid"/>
                      <a:round/>
                      <a:headEnd type="none" w="med" len="med"/>
                      <a:tailEnd type="none" w="med" len="med"/>
                    </a:lnL>
                    <a:lnR w="3556"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tc>
                  <a:txBody>
                    <a:bodyPr/>
                    <a:lstStyle/>
                    <a:p>
                      <a:pPr marL="0" marR="0" indent="0" algn="ctr" fontAlgn="ctr" latinLnBrk="0">
                        <a:lnSpc>
                          <a:spcPct val="100000"/>
                        </a:lnSpc>
                        <a:spcBef>
                          <a:spcPts val="0"/>
                        </a:spcBef>
                        <a:spcAft>
                          <a:spcPts val="0"/>
                        </a:spcAft>
                      </a:pPr>
                      <a:r>
                        <a:rPr lang="en-US" sz="1200" b="1"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Mean lead time</a:t>
                      </a:r>
                      <a:endParaRPr lang="en-US" sz="1200" b="1" kern="0" spc="-7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556" cap="flat" cmpd="sng" algn="ctr">
                      <a:solidFill>
                        <a:srgbClr val="315F97"/>
                      </a:solidFill>
                      <a:prstDash val="solid"/>
                      <a:round/>
                      <a:headEnd type="none" w="med" len="med"/>
                      <a:tailEnd type="none" w="med" len="med"/>
                    </a:lnL>
                    <a:lnR w="3556"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tc>
                  <a:txBody>
                    <a:bodyPr/>
                    <a:lstStyle/>
                    <a:p>
                      <a:pPr marL="0" marR="0" indent="0" algn="ctr" fontAlgn="ctr" latinLnBrk="0">
                        <a:lnSpc>
                          <a:spcPct val="100000"/>
                        </a:lnSpc>
                        <a:spcBef>
                          <a:spcPts val="0"/>
                        </a:spcBef>
                        <a:spcAft>
                          <a:spcPts val="0"/>
                        </a:spcAft>
                      </a:pPr>
                      <a:r>
                        <a:rPr lang="en-US" sz="1200" b="1"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Cause</a:t>
                      </a:r>
                      <a:endParaRPr lang="en-US" sz="1200" b="1" kern="0" spc="-7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556" cap="flat" cmpd="sng" algn="ctr">
                      <a:solidFill>
                        <a:srgbClr val="315F97"/>
                      </a:solidFill>
                      <a:prstDash val="solid"/>
                      <a:round/>
                      <a:headEnd type="none" w="med" len="med"/>
                      <a:tailEnd type="none" w="med" len="med"/>
                    </a:lnL>
                    <a:lnR>
                      <a:noFill/>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solidFill>
                      <a:srgbClr val="E4EBF2"/>
                    </a:solidFill>
                  </a:tcPr>
                </a:tc>
                <a:extLst>
                  <a:ext uri="{0D108BD9-81ED-4DB2-BD59-A6C34878D82A}">
                    <a16:rowId xmlns:a16="http://schemas.microsoft.com/office/drawing/2014/main" val="3119037566"/>
                  </a:ext>
                </a:extLst>
              </a:tr>
              <a:tr h="261221">
                <a:tc>
                  <a:txBody>
                    <a:bodyPr/>
                    <a:lstStyle/>
                    <a:p>
                      <a:pPr marL="0" marR="0" indent="0" algn="ctr" fontAlgn="base" latinLnBrk="0">
                        <a:lnSpc>
                          <a:spcPct val="100000"/>
                        </a:lnSpc>
                        <a:spcBef>
                          <a:spcPts val="0"/>
                        </a:spcBef>
                        <a:spcAft>
                          <a:spcPts val="0"/>
                        </a:spcAft>
                      </a:pPr>
                      <a:r>
                        <a:rPr lang="en-US" sz="1200" kern="0" spc="-8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1</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a:noFill/>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nb-NO" sz="1200" kern="0" spc="0" dirty="0" smtClean="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2020-06-06 04~10 </a:t>
                      </a:r>
                      <a:r>
                        <a:rPr lang="nb-NO" sz="1200"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UTC</a:t>
                      </a:r>
                      <a:endParaRPr lang="nb-NO"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87.87%</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50.14%</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31 min.</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rowSpan="2">
                  <a:txBody>
                    <a:bodyPr/>
                    <a:lstStyle/>
                    <a:p>
                      <a:pPr marL="0" marR="0" indent="0" algn="ctr" fontAlgn="base" latinLnBrk="1">
                        <a:lnSpc>
                          <a:spcPct val="100000"/>
                        </a:lnSpc>
                        <a:spcBef>
                          <a:spcPts val="0"/>
                        </a:spcBef>
                        <a:spcAft>
                          <a:spcPts val="0"/>
                        </a:spcAft>
                      </a:pPr>
                      <a:r>
                        <a:rPr lang="en-US" altLang="ko-KR" sz="1200" kern="0" spc="0" dirty="0" smtClean="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Low</a:t>
                      </a:r>
                      <a:r>
                        <a:rPr lang="en-US" altLang="ko-KR" sz="1200" kern="0" spc="0" baseline="0" dirty="0" smtClean="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-level </a:t>
                      </a:r>
                      <a:r>
                        <a:rPr lang="en-US" altLang="ko-KR" sz="1200" kern="0" spc="0" dirty="0" smtClean="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wind convergence, Thermal instability</a:t>
                      </a:r>
                      <a:endParaRPr lang="ko-KR" altLang="en-US"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a:noFill/>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extLst>
                  <a:ext uri="{0D108BD9-81ED-4DB2-BD59-A6C34878D82A}">
                    <a16:rowId xmlns:a16="http://schemas.microsoft.com/office/drawing/2014/main" val="2185788469"/>
                  </a:ext>
                </a:extLst>
              </a:tr>
              <a:tr h="261221">
                <a:tc>
                  <a:txBody>
                    <a:bodyPr/>
                    <a:lstStyle/>
                    <a:p>
                      <a:pPr marL="0" marR="0" indent="0" algn="ctr" fontAlgn="base" latinLnBrk="0">
                        <a:lnSpc>
                          <a:spcPct val="100000"/>
                        </a:lnSpc>
                        <a:spcBef>
                          <a:spcPts val="0"/>
                        </a:spcBef>
                        <a:spcAft>
                          <a:spcPts val="0"/>
                        </a:spcAft>
                      </a:pPr>
                      <a:r>
                        <a:rPr lang="en-US" sz="1200" kern="0" spc="-8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2</a:t>
                      </a:r>
                      <a:endParaRPr lang="en-US"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a:noFill/>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nb-NO" sz="1200" kern="0" spc="0" dirty="0" smtClean="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2020-06-20 </a:t>
                      </a:r>
                      <a:r>
                        <a:rPr lang="nb-NO" sz="1200"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05~08 UTC</a:t>
                      </a:r>
                      <a:endParaRPr lang="nb-NO"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89.64%</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43.21%</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36 min.</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vMerge="1">
                  <a:txBody>
                    <a:bodyPr/>
                    <a:lstStyle/>
                    <a:p>
                      <a:pPr marL="0" marR="0" indent="0" algn="ctr" fontAlgn="base" latinLnBrk="1">
                        <a:lnSpc>
                          <a:spcPct val="160000"/>
                        </a:lnSpc>
                        <a:spcBef>
                          <a:spcPts val="0"/>
                        </a:spcBef>
                        <a:spcAft>
                          <a:spcPts val="0"/>
                        </a:spcAft>
                      </a:pPr>
                      <a:endParaRPr lang="ko-KR" altLang="en-US" sz="1000" kern="0" spc="0" dirty="0">
                        <a:solidFill>
                          <a:srgbClr val="000000"/>
                        </a:solidFill>
                        <a:effectLst/>
                        <a:latin typeface="함초롬바탕" panose="02030604000101010101" pitchFamily="18" charset="-127"/>
                      </a:endParaRPr>
                    </a:p>
                  </a:txBody>
                  <a:tcPr marL="64770" marR="64770" marT="17907" marB="17907" anchor="ctr">
                    <a:lnL w="3175" cap="flat" cmpd="sng" algn="ctr">
                      <a:solidFill>
                        <a:srgbClr val="315F97"/>
                      </a:solidFill>
                      <a:prstDash val="solid"/>
                      <a:round/>
                      <a:headEnd type="none" w="med" len="med"/>
                      <a:tailEnd type="none" w="med" len="med"/>
                    </a:lnL>
                    <a:lnR>
                      <a:noFill/>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extLst>
                  <a:ext uri="{0D108BD9-81ED-4DB2-BD59-A6C34878D82A}">
                    <a16:rowId xmlns:a16="http://schemas.microsoft.com/office/drawing/2014/main" val="2381835596"/>
                  </a:ext>
                </a:extLst>
              </a:tr>
              <a:tr h="261221">
                <a:tc>
                  <a:txBody>
                    <a:bodyPr/>
                    <a:lstStyle/>
                    <a:p>
                      <a:pPr marL="0" marR="0" indent="0" algn="ctr" fontAlgn="base" latinLnBrk="0">
                        <a:lnSpc>
                          <a:spcPct val="100000"/>
                        </a:lnSpc>
                        <a:spcBef>
                          <a:spcPts val="0"/>
                        </a:spcBef>
                        <a:spcAft>
                          <a:spcPts val="0"/>
                        </a:spcAft>
                      </a:pPr>
                      <a:r>
                        <a:rPr lang="en-US" sz="1200" kern="0" spc="-8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3</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a:noFill/>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nb-NO" sz="1200" kern="0" spc="0" dirty="0" smtClean="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2020-06-21 </a:t>
                      </a:r>
                      <a:r>
                        <a:rPr lang="nb-NO" sz="1200"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03~07 UTC</a:t>
                      </a:r>
                      <a:endParaRPr lang="nb-NO"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90.96%</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12.08%</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46 min.</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altLang="ko-KR" sz="1200" kern="0" spc="0" dirty="0" smtClean="0">
                          <a:solidFill>
                            <a:srgbClr val="000000"/>
                          </a:solidFill>
                          <a:effectLst/>
                          <a:latin typeface="Calibri" panose="020F0502020204030204" pitchFamily="34" charset="0"/>
                          <a:ea typeface="+mn-ea"/>
                          <a:cs typeface="Calibri" panose="020F0502020204030204" pitchFamily="34" charset="0"/>
                        </a:rPr>
                        <a:t>Thermal instability</a:t>
                      </a:r>
                      <a:endParaRPr lang="ko-KR" altLang="en-US"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a:noFill/>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extLst>
                  <a:ext uri="{0D108BD9-81ED-4DB2-BD59-A6C34878D82A}">
                    <a16:rowId xmlns:a16="http://schemas.microsoft.com/office/drawing/2014/main" val="3165730632"/>
                  </a:ext>
                </a:extLst>
              </a:tr>
              <a:tr h="261221">
                <a:tc>
                  <a:txBody>
                    <a:bodyPr/>
                    <a:lstStyle/>
                    <a:p>
                      <a:pPr marL="0" marR="0" indent="0" algn="ctr" fontAlgn="base" latinLnBrk="0">
                        <a:lnSpc>
                          <a:spcPct val="100000"/>
                        </a:lnSpc>
                        <a:spcBef>
                          <a:spcPts val="0"/>
                        </a:spcBef>
                        <a:spcAft>
                          <a:spcPts val="0"/>
                        </a:spcAft>
                      </a:pPr>
                      <a:r>
                        <a:rPr lang="en-US" sz="1200" kern="0" spc="-8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4</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a:noFill/>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nb-NO" sz="1200" kern="0" spc="0" dirty="0" smtClean="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2020-06-27 </a:t>
                      </a:r>
                      <a:r>
                        <a:rPr lang="nb-NO" sz="1200"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05~08 UTC</a:t>
                      </a:r>
                      <a:endParaRPr lang="nb-NO"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81.89%</a:t>
                      </a:r>
                      <a:endParaRPr lang="en-US"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53.87%</a:t>
                      </a:r>
                      <a:endParaRPr lang="en-US"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37 min.</a:t>
                      </a:r>
                      <a:endParaRPr lang="en-US"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altLang="ko-KR" sz="1200" kern="0" spc="0" dirty="0" smtClean="0">
                          <a:solidFill>
                            <a:srgbClr val="000000"/>
                          </a:solidFill>
                          <a:effectLst/>
                          <a:latin typeface="Calibri" panose="020F0502020204030204" pitchFamily="34" charset="0"/>
                          <a:cs typeface="Calibri" panose="020F0502020204030204" pitchFamily="34" charset="0"/>
                        </a:rPr>
                        <a:t>Upper-level</a:t>
                      </a:r>
                      <a:r>
                        <a:rPr lang="en-US" altLang="ko-KR" sz="1200" kern="0" spc="0" baseline="0" dirty="0" smtClean="0">
                          <a:solidFill>
                            <a:srgbClr val="000000"/>
                          </a:solidFill>
                          <a:effectLst/>
                          <a:latin typeface="Calibri" panose="020F0502020204030204" pitchFamily="34" charset="0"/>
                          <a:cs typeface="Calibri" panose="020F0502020204030204" pitchFamily="34" charset="0"/>
                        </a:rPr>
                        <a:t> through</a:t>
                      </a:r>
                      <a:endParaRPr lang="ko-KR" altLang="en-US"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a:noFill/>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extLst>
                  <a:ext uri="{0D108BD9-81ED-4DB2-BD59-A6C34878D82A}">
                    <a16:rowId xmlns:a16="http://schemas.microsoft.com/office/drawing/2014/main" val="2951729746"/>
                  </a:ext>
                </a:extLst>
              </a:tr>
              <a:tr h="261221">
                <a:tc>
                  <a:txBody>
                    <a:bodyPr/>
                    <a:lstStyle/>
                    <a:p>
                      <a:pPr marL="0" marR="0" indent="0" algn="ctr" fontAlgn="base" latinLnBrk="0">
                        <a:lnSpc>
                          <a:spcPct val="100000"/>
                        </a:lnSpc>
                        <a:spcBef>
                          <a:spcPts val="0"/>
                        </a:spcBef>
                        <a:spcAft>
                          <a:spcPts val="0"/>
                        </a:spcAft>
                      </a:pPr>
                      <a:r>
                        <a:rPr lang="en-US" sz="1200" kern="0" spc="-8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5</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a:noFill/>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nb-NO" sz="1200" kern="0" spc="0" dirty="0" smtClean="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2020-07-16 </a:t>
                      </a:r>
                      <a:r>
                        <a:rPr lang="nb-NO" sz="1200"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04~07 UTC</a:t>
                      </a:r>
                      <a:endParaRPr lang="nb-NO"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97.35%</a:t>
                      </a:r>
                      <a:endParaRPr lang="en-US"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45.26%</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kern="0" spc="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49 min.</a:t>
                      </a:r>
                      <a:endParaRPr lang="en-US" sz="1200" kern="0" spc="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altLang="ko-KR" sz="1200" kern="0" spc="0" dirty="0" smtClean="0">
                          <a:solidFill>
                            <a:srgbClr val="000000"/>
                          </a:solidFill>
                          <a:effectLst/>
                          <a:latin typeface="Calibri" panose="020F0502020204030204" pitchFamily="34" charset="0"/>
                          <a:ea typeface="+mn-ea"/>
                          <a:cs typeface="Calibri" panose="020F0502020204030204" pitchFamily="34" charset="0"/>
                        </a:rPr>
                        <a:t>Thermal instability</a:t>
                      </a:r>
                      <a:endParaRPr lang="ko-KR" altLang="en-US" sz="1200" kern="0" spc="0" dirty="0">
                        <a:solidFill>
                          <a:srgbClr val="000000"/>
                        </a:solidFill>
                        <a:effectLst/>
                        <a:latin typeface="Calibri" panose="020F0502020204030204" pitchFamily="34" charset="0"/>
                        <a:cs typeface="Calibri" panose="020F0502020204030204" pitchFamily="34" charset="0"/>
                      </a:endParaRPr>
                    </a:p>
                  </a:txBody>
                  <a:tcPr marL="64770" marR="64770" marT="17907" marB="17907" anchor="ctr">
                    <a:lnL w="3175" cap="flat" cmpd="sng" algn="ctr">
                      <a:solidFill>
                        <a:srgbClr val="315F97"/>
                      </a:solidFill>
                      <a:prstDash val="solid"/>
                      <a:round/>
                      <a:headEnd type="none" w="med" len="med"/>
                      <a:tailEnd type="none" w="med" len="med"/>
                    </a:lnL>
                    <a:lnR>
                      <a:noFill/>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extLst>
                  <a:ext uri="{0D108BD9-81ED-4DB2-BD59-A6C34878D82A}">
                    <a16:rowId xmlns:a16="http://schemas.microsoft.com/office/drawing/2014/main" val="3633382582"/>
                  </a:ext>
                </a:extLst>
              </a:tr>
              <a:tr h="261221">
                <a:tc gridSpan="2">
                  <a:txBody>
                    <a:bodyPr/>
                    <a:lstStyle/>
                    <a:p>
                      <a:pPr marL="0" marR="0" indent="0" algn="ctr" fontAlgn="base" latinLnBrk="0">
                        <a:lnSpc>
                          <a:spcPct val="100000"/>
                        </a:lnSpc>
                        <a:spcBef>
                          <a:spcPts val="0"/>
                        </a:spcBef>
                        <a:spcAft>
                          <a:spcPts val="0"/>
                        </a:spcAft>
                      </a:pPr>
                      <a:r>
                        <a:rPr lang="en-US" sz="1200" b="1" kern="0" spc="-80" dirty="0">
                          <a:solidFill>
                            <a:srgbClr val="000000"/>
                          </a:solidFill>
                          <a:effectLst/>
                          <a:latin typeface="맑은 고딕" panose="020B0503020000020004" pitchFamily="50" charset="-127"/>
                          <a:ea typeface="맑은 고딕" panose="020B0503020000020004" pitchFamily="50" charset="-127"/>
                        </a:rPr>
                        <a:t>Total</a:t>
                      </a:r>
                      <a:endParaRPr lang="en-US" sz="1200" b="1" kern="0" spc="0" dirty="0">
                        <a:solidFill>
                          <a:srgbClr val="000000"/>
                        </a:solidFill>
                        <a:effectLst/>
                        <a:latin typeface="함초롬바탕" panose="02030604000101010101" pitchFamily="18" charset="-127"/>
                      </a:endParaRPr>
                    </a:p>
                  </a:txBody>
                  <a:tcPr marL="64770" marR="64770" marT="17907" marB="17907" anchor="ctr">
                    <a:lnL>
                      <a:noFill/>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hMerge="1">
                  <a:txBody>
                    <a:bodyPr/>
                    <a:lstStyle/>
                    <a:p>
                      <a:pPr latinLnBrk="1"/>
                      <a:endParaRPr lang="ko-KR" altLang="en-US"/>
                    </a:p>
                  </a:txBody>
                  <a:tcPr/>
                </a:tc>
                <a:tc>
                  <a:txBody>
                    <a:bodyPr/>
                    <a:lstStyle/>
                    <a:p>
                      <a:pPr marL="0" marR="0" indent="0" algn="ctr" fontAlgn="base" latinLnBrk="1">
                        <a:lnSpc>
                          <a:spcPct val="100000"/>
                        </a:lnSpc>
                        <a:spcBef>
                          <a:spcPts val="0"/>
                        </a:spcBef>
                        <a:spcAft>
                          <a:spcPts val="0"/>
                        </a:spcAft>
                      </a:pPr>
                      <a:r>
                        <a:rPr lang="en-US" sz="1200" b="1" kern="0" spc="0" dirty="0">
                          <a:solidFill>
                            <a:srgbClr val="000000"/>
                          </a:solidFill>
                          <a:effectLst/>
                          <a:latin typeface="맑은 고딕" panose="020B0503020000020004" pitchFamily="50" charset="-127"/>
                          <a:ea typeface="맑은 고딕" panose="020B0503020000020004" pitchFamily="50" charset="-127"/>
                        </a:rPr>
                        <a:t>88.79%</a:t>
                      </a:r>
                      <a:endParaRPr lang="en-US" sz="1200" b="1" kern="0" spc="0" dirty="0">
                        <a:solidFill>
                          <a:srgbClr val="000000"/>
                        </a:solidFill>
                        <a:effectLst/>
                        <a:latin typeface="함초롬바탕" panose="02030604000101010101" pitchFamily="18" charset="-127"/>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a:txBody>
                    <a:bodyPr/>
                    <a:lstStyle/>
                    <a:p>
                      <a:pPr marL="0" marR="0" indent="0" algn="ctr" fontAlgn="base" latinLnBrk="1">
                        <a:lnSpc>
                          <a:spcPct val="100000"/>
                        </a:lnSpc>
                        <a:spcBef>
                          <a:spcPts val="0"/>
                        </a:spcBef>
                        <a:spcAft>
                          <a:spcPts val="0"/>
                        </a:spcAft>
                      </a:pPr>
                      <a:r>
                        <a:rPr lang="en-US" sz="1200" b="1" kern="0" spc="0" dirty="0">
                          <a:solidFill>
                            <a:srgbClr val="000000"/>
                          </a:solidFill>
                          <a:effectLst/>
                          <a:latin typeface="맑은 고딕" panose="020B0503020000020004" pitchFamily="50" charset="-127"/>
                          <a:ea typeface="맑은 고딕" panose="020B0503020000020004" pitchFamily="50" charset="-127"/>
                        </a:rPr>
                        <a:t>45.53%</a:t>
                      </a:r>
                      <a:endParaRPr lang="en-US" sz="1200" b="1" kern="0" spc="0" dirty="0">
                        <a:solidFill>
                          <a:srgbClr val="000000"/>
                        </a:solidFill>
                        <a:effectLst/>
                        <a:latin typeface="함초롬바탕" panose="02030604000101010101" pitchFamily="18" charset="-127"/>
                      </a:endParaRPr>
                    </a:p>
                  </a:txBody>
                  <a:tcPr marL="64770" marR="64770" marT="17907" marB="17907" anchor="ctr">
                    <a:lnL w="3175" cap="flat" cmpd="sng" algn="ctr">
                      <a:solidFill>
                        <a:srgbClr val="315F97"/>
                      </a:solidFill>
                      <a:prstDash val="solid"/>
                      <a:round/>
                      <a:headEnd type="none" w="med" len="med"/>
                      <a:tailEnd type="none" w="med" len="med"/>
                    </a:lnL>
                    <a:lnR w="3175" cap="flat" cmpd="sng" algn="ctr">
                      <a:solidFill>
                        <a:srgbClr val="315F97"/>
                      </a:solidFill>
                      <a:prstDash val="solid"/>
                      <a:round/>
                      <a:headEnd type="none" w="med" len="med"/>
                      <a:tailEnd type="none" w="med" len="med"/>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gridSpan="2">
                  <a:txBody>
                    <a:bodyPr/>
                    <a:lstStyle/>
                    <a:p>
                      <a:pPr marL="0" marR="0" indent="0" algn="ctr" fontAlgn="base" latinLnBrk="1">
                        <a:lnSpc>
                          <a:spcPct val="100000"/>
                        </a:lnSpc>
                        <a:spcBef>
                          <a:spcPts val="0"/>
                        </a:spcBef>
                        <a:spcAft>
                          <a:spcPts val="0"/>
                        </a:spcAft>
                      </a:pPr>
                      <a:endParaRPr lang="ko-KR" altLang="en-US" sz="1200" kern="0" spc="0" dirty="0">
                        <a:solidFill>
                          <a:srgbClr val="000000"/>
                        </a:solidFill>
                        <a:effectLst/>
                        <a:latin typeface="함초롬바탕" panose="02030604000101010101" pitchFamily="18" charset="-127"/>
                      </a:endParaRPr>
                    </a:p>
                  </a:txBody>
                  <a:tcPr marL="64770" marR="64770" marT="17907" marB="17907" anchor="ctr">
                    <a:lnL w="3175" cap="flat" cmpd="sng" algn="ctr">
                      <a:solidFill>
                        <a:srgbClr val="315F97"/>
                      </a:solidFill>
                      <a:prstDash val="solid"/>
                      <a:round/>
                      <a:headEnd type="none" w="med" len="med"/>
                      <a:tailEnd type="none" w="med" len="med"/>
                    </a:lnL>
                    <a:lnR>
                      <a:noFill/>
                    </a:lnR>
                    <a:lnT w="3556" cap="flat" cmpd="sng" algn="ctr">
                      <a:solidFill>
                        <a:srgbClr val="315F97"/>
                      </a:solidFill>
                      <a:prstDash val="solid"/>
                      <a:round/>
                      <a:headEnd type="none" w="med" len="med"/>
                      <a:tailEnd type="none" w="med" len="med"/>
                    </a:lnT>
                    <a:lnB w="3556" cap="flat" cmpd="sng" algn="ctr">
                      <a:solidFill>
                        <a:srgbClr val="315F97"/>
                      </a:solidFill>
                      <a:prstDash val="solid"/>
                      <a:round/>
                      <a:headEnd type="none" w="med" len="med"/>
                      <a:tailEnd type="none" w="med" len="med"/>
                    </a:lnB>
                  </a:tcPr>
                </a:tc>
                <a:tc hMerge="1">
                  <a:txBody>
                    <a:bodyPr/>
                    <a:lstStyle/>
                    <a:p>
                      <a:pPr latinLnBrk="1"/>
                      <a:endParaRPr lang="ko-KR" altLang="en-US"/>
                    </a:p>
                  </a:txBody>
                  <a:tcPr/>
                </a:tc>
                <a:extLst>
                  <a:ext uri="{0D108BD9-81ED-4DB2-BD59-A6C34878D82A}">
                    <a16:rowId xmlns:a16="http://schemas.microsoft.com/office/drawing/2014/main" val="1636871072"/>
                  </a:ext>
                </a:extLst>
              </a:tr>
            </a:tbl>
          </a:graphicData>
        </a:graphic>
      </p:graphicFrame>
      <p:sp>
        <p:nvSpPr>
          <p:cNvPr id="14" name="내용 개체 틀 2"/>
          <p:cNvSpPr txBox="1">
            <a:spLocks/>
          </p:cNvSpPr>
          <p:nvPr/>
        </p:nvSpPr>
        <p:spPr>
          <a:xfrm>
            <a:off x="395536" y="2721233"/>
            <a:ext cx="3240360" cy="335717"/>
          </a:xfrm>
          <a:prstGeom prst="rect">
            <a:avLst/>
          </a:prstGeom>
        </p:spPr>
        <p:txBody>
          <a:bodyPr vert="horz" lIns="91440" tIns="45720" rIns="91440" bIns="45720" rtlCol="0">
            <a:noAutofit/>
          </a:bodyPr>
          <a:lstStyle>
            <a:lvl1pPr marL="114300" indent="-114300" algn="l" defTabSz="914400" rtl="0" eaLnBrk="1" latinLnBrk="0" hangingPunct="1">
              <a:lnSpc>
                <a:spcPct val="130000"/>
              </a:lnSpc>
              <a:spcBef>
                <a:spcPct val="20000"/>
              </a:spcBef>
              <a:spcAft>
                <a:spcPts val="200"/>
              </a:spcAft>
              <a:buFont typeface="Arial"/>
              <a:buBlip>
                <a:blip r:embed="rId3"/>
              </a:buBlip>
              <a:defRPr lang="ko-KR" altLang="en-US" sz="1600" kern="1200" spc="0" baseline="0" dirty="0" smtClean="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altLang="ko-KR" dirty="0" smtClean="0">
                <a:solidFill>
                  <a:schemeClr val="tx1">
                    <a:lumMod val="85000"/>
                    <a:lumOff val="15000"/>
                  </a:schemeClr>
                </a:solidFill>
                <a:latin typeface="Calibri" pitchFamily="34" charset="0"/>
              </a:rPr>
              <a:t>CI cases in 2020  </a:t>
            </a:r>
            <a:endParaRPr lang="en-US" altLang="ko-KR" sz="1800" b="1" dirty="0">
              <a:solidFill>
                <a:srgbClr val="C00000"/>
              </a:solidFill>
              <a:latin typeface="Calibri" pitchFamily="34" charset="0"/>
            </a:endParaRPr>
          </a:p>
        </p:txBody>
      </p:sp>
    </p:spTree>
    <p:extLst>
      <p:ext uri="{BB962C8B-B14F-4D97-AF65-F5344CB8AC3E}">
        <p14:creationId xmlns:p14="http://schemas.microsoft.com/office/powerpoint/2010/main" val="3907075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a:xfrm>
            <a:off x="1331640" y="681540"/>
            <a:ext cx="3600400" cy="954106"/>
          </a:xfrm>
        </p:spPr>
        <p:txBody>
          <a:bodyPr/>
          <a:lstStyle/>
          <a:p>
            <a:r>
              <a:rPr lang="en-US" altLang="ko-KR" dirty="0" smtClean="0"/>
              <a:t>Summary &amp;</a:t>
            </a:r>
          </a:p>
          <a:p>
            <a:r>
              <a:rPr lang="en-US" altLang="ko-KR" dirty="0" smtClean="0"/>
              <a:t>Future works</a:t>
            </a:r>
            <a:endParaRPr lang="ko-KR" altLang="en-US" dirty="0"/>
          </a:p>
        </p:txBody>
      </p:sp>
    </p:spTree>
    <p:extLst>
      <p:ext uri="{BB962C8B-B14F-4D97-AF65-F5344CB8AC3E}">
        <p14:creationId xmlns:p14="http://schemas.microsoft.com/office/powerpoint/2010/main" val="4093210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888508" y="3033455"/>
            <a:ext cx="3178696" cy="270030"/>
          </a:xfrm>
        </p:spPr>
        <p:txBody>
          <a:bodyPr/>
          <a:lstStyle/>
          <a:p>
            <a:r>
              <a:rPr lang="en-US" altLang="ko-KR" dirty="0" smtClean="0"/>
              <a:t>Introduction</a:t>
            </a:r>
            <a:endParaRPr lang="ko-KR" altLang="en-US" dirty="0"/>
          </a:p>
        </p:txBody>
      </p:sp>
      <p:sp>
        <p:nvSpPr>
          <p:cNvPr id="4" name="직사각형 3"/>
          <p:cNvSpPr/>
          <p:nvPr/>
        </p:nvSpPr>
        <p:spPr>
          <a:xfrm>
            <a:off x="456426" y="3048331"/>
            <a:ext cx="400681" cy="30051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chemeClr val="tx1">
                    <a:lumMod val="65000"/>
                    <a:lumOff val="35000"/>
                  </a:schemeClr>
                </a:solidFill>
                <a:latin typeface="Arial" panose="020B0604020202020204" pitchFamily="34" charset="0"/>
                <a:cs typeface="Arial" panose="020B0604020202020204" pitchFamily="34" charset="0"/>
              </a:rPr>
              <a:t>1</a:t>
            </a:r>
            <a:endParaRPr lang="ko-KR" alt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제목 2"/>
          <p:cNvSpPr txBox="1">
            <a:spLocks/>
          </p:cNvSpPr>
          <p:nvPr/>
        </p:nvSpPr>
        <p:spPr>
          <a:xfrm>
            <a:off x="910710" y="3708088"/>
            <a:ext cx="3301250" cy="303821"/>
          </a:xfrm>
          <a:prstGeom prst="rect">
            <a:avLst/>
          </a:prstGeom>
        </p:spPr>
        <p:txBody>
          <a:bodyPr vert="horz" lIns="91440" tIns="45720" rIns="91440" bIns="45720" rtlCol="0" anchor="ctr">
            <a:noAutofit/>
          </a:bodyPr>
          <a:lstStyle>
            <a:lvl1pPr marL="0" algn="l" defTabSz="914400" rtl="0" eaLnBrk="1" latinLnBrk="1" hangingPunct="1">
              <a:spcBef>
                <a:spcPct val="0"/>
              </a:spcBef>
              <a:buNone/>
              <a:defRPr lang="ko-KR" altLang="en-US" sz="2000" b="1" kern="1200" spc="0" baseline="0" dirty="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stStyle>
          <a:p>
            <a:r>
              <a:rPr lang="en-US" dirty="0" smtClean="0"/>
              <a:t>Algorithm improvements</a:t>
            </a:r>
            <a:endParaRPr lang="en-US" dirty="0"/>
          </a:p>
        </p:txBody>
      </p:sp>
      <p:sp>
        <p:nvSpPr>
          <p:cNvPr id="6" name="직사각형 5"/>
          <p:cNvSpPr/>
          <p:nvPr/>
        </p:nvSpPr>
        <p:spPr>
          <a:xfrm>
            <a:off x="467544" y="3711399"/>
            <a:ext cx="400681" cy="30051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chemeClr val="tx1">
                    <a:lumMod val="65000"/>
                    <a:lumOff val="35000"/>
                  </a:schemeClr>
                </a:solidFill>
                <a:latin typeface="Arial" panose="020B0604020202020204" pitchFamily="34" charset="0"/>
                <a:cs typeface="Arial" panose="020B0604020202020204" pitchFamily="34" charset="0"/>
              </a:rPr>
              <a:t>2</a:t>
            </a:r>
            <a:endParaRPr lang="ko-KR" alt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제목 2"/>
          <p:cNvSpPr txBox="1">
            <a:spLocks/>
          </p:cNvSpPr>
          <p:nvPr/>
        </p:nvSpPr>
        <p:spPr>
          <a:xfrm>
            <a:off x="5065712" y="3027095"/>
            <a:ext cx="3178696" cy="270030"/>
          </a:xfrm>
          <a:prstGeom prst="rect">
            <a:avLst/>
          </a:prstGeom>
        </p:spPr>
        <p:txBody>
          <a:bodyPr vert="horz" lIns="91440" tIns="45720" rIns="91440" bIns="45720" rtlCol="0" anchor="ctr">
            <a:noAutofit/>
          </a:bodyPr>
          <a:lstStyle>
            <a:lvl1pPr marL="0" algn="l" defTabSz="914400" rtl="0" eaLnBrk="1" latinLnBrk="1" hangingPunct="1">
              <a:spcBef>
                <a:spcPct val="0"/>
              </a:spcBef>
              <a:buNone/>
              <a:defRPr lang="ko-KR" altLang="en-US" sz="2000" b="1" kern="1200" spc="0" baseline="0" dirty="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stStyle>
          <a:p>
            <a:r>
              <a:rPr lang="en-US" dirty="0" smtClean="0"/>
              <a:t>Result</a:t>
            </a:r>
            <a:endParaRPr lang="en-US" dirty="0"/>
          </a:p>
        </p:txBody>
      </p:sp>
      <p:sp>
        <p:nvSpPr>
          <p:cNvPr id="8" name="직사각형 7"/>
          <p:cNvSpPr/>
          <p:nvPr/>
        </p:nvSpPr>
        <p:spPr>
          <a:xfrm>
            <a:off x="4622546" y="3027095"/>
            <a:ext cx="400681" cy="30051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tx1">
                    <a:lumMod val="65000"/>
                    <a:lumOff val="35000"/>
                  </a:schemeClr>
                </a:solidFill>
                <a:latin typeface="Arial" panose="020B0604020202020204" pitchFamily="34" charset="0"/>
                <a:cs typeface="Arial" panose="020B0604020202020204" pitchFamily="34" charset="0"/>
              </a:rPr>
              <a:t>3</a:t>
            </a:r>
            <a:endParaRPr lang="ko-KR" alt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제목 2"/>
          <p:cNvSpPr txBox="1">
            <a:spLocks/>
          </p:cNvSpPr>
          <p:nvPr/>
        </p:nvSpPr>
        <p:spPr>
          <a:xfrm>
            <a:off x="5065712" y="3711399"/>
            <a:ext cx="3250704" cy="270030"/>
          </a:xfrm>
          <a:prstGeom prst="rect">
            <a:avLst/>
          </a:prstGeom>
        </p:spPr>
        <p:txBody>
          <a:bodyPr vert="horz" lIns="91440" tIns="45720" rIns="91440" bIns="45720" rtlCol="0" anchor="ctr">
            <a:noAutofit/>
          </a:bodyPr>
          <a:lstStyle>
            <a:lvl1pPr marL="0" algn="l" defTabSz="914400" rtl="0" eaLnBrk="1" latinLnBrk="1" hangingPunct="1">
              <a:spcBef>
                <a:spcPct val="0"/>
              </a:spcBef>
              <a:buNone/>
              <a:defRPr lang="ko-KR" altLang="en-US" sz="2000" b="1" kern="1200" spc="0" baseline="0" dirty="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stStyle>
          <a:p>
            <a:r>
              <a:rPr lang="en-US" dirty="0" smtClean="0"/>
              <a:t>Summary &amp; future works</a:t>
            </a:r>
            <a:endParaRPr lang="en-US" dirty="0"/>
          </a:p>
        </p:txBody>
      </p:sp>
      <p:sp>
        <p:nvSpPr>
          <p:cNvPr id="10" name="직사각형 9"/>
          <p:cNvSpPr/>
          <p:nvPr/>
        </p:nvSpPr>
        <p:spPr>
          <a:xfrm>
            <a:off x="4622546" y="3711399"/>
            <a:ext cx="400681" cy="30051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tx1">
                    <a:lumMod val="65000"/>
                    <a:lumOff val="35000"/>
                  </a:schemeClr>
                </a:solidFill>
                <a:latin typeface="Arial" panose="020B0604020202020204" pitchFamily="34" charset="0"/>
                <a:cs typeface="Arial" panose="020B0604020202020204" pitchFamily="34" charset="0"/>
              </a:rPr>
              <a:t>4</a:t>
            </a:r>
            <a:endParaRPr lang="ko-KR" altLang="en-US"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841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Summary</a:t>
            </a:r>
            <a:endParaRPr lang="ko-KR" altLang="en-US" dirty="0"/>
          </a:p>
        </p:txBody>
      </p:sp>
      <p:sp>
        <p:nvSpPr>
          <p:cNvPr id="3" name="내용 개체 틀 2"/>
          <p:cNvSpPr>
            <a:spLocks noGrp="1"/>
          </p:cNvSpPr>
          <p:nvPr>
            <p:ph idx="1"/>
          </p:nvPr>
        </p:nvSpPr>
        <p:spPr>
          <a:xfrm>
            <a:off x="327293" y="851189"/>
            <a:ext cx="8445624" cy="4176464"/>
          </a:xfrm>
        </p:spPr>
        <p:txBody>
          <a:bodyPr>
            <a:noAutofit/>
          </a:bodyPr>
          <a:lstStyle/>
          <a:p>
            <a:r>
              <a:rPr lang="en-US" altLang="ko-KR" sz="1800" dirty="0"/>
              <a:t>After algorithm improvement, false alarms were reduced in cloud edges, cirrus and non-convective clouds</a:t>
            </a:r>
            <a:r>
              <a:rPr lang="en-US" altLang="ko-KR" sz="1800" dirty="0" smtClean="0"/>
              <a:t>.</a:t>
            </a:r>
          </a:p>
          <a:p>
            <a:r>
              <a:rPr lang="en-US" altLang="ko-KR" sz="1800" dirty="0"/>
              <a:t>CIs occurring in spring and </a:t>
            </a:r>
            <a:r>
              <a:rPr lang="en-US" altLang="ko-KR" sz="1800" dirty="0" smtClean="0"/>
              <a:t>autumn were predicted by adding </a:t>
            </a:r>
            <a:r>
              <a:rPr lang="en-US" altLang="ko-KR" sz="1800" dirty="0"/>
              <a:t>seasonal thresholds and atmospheric instability index TTI</a:t>
            </a:r>
          </a:p>
          <a:p>
            <a:r>
              <a:rPr lang="en-US" altLang="ko-KR" sz="1800" dirty="0"/>
              <a:t>This product will be useful for short-term forecasting as it predicts CI before lightning and radar events occur</a:t>
            </a:r>
            <a:r>
              <a:rPr lang="en-US" altLang="ko-KR" sz="1800" dirty="0" smtClean="0"/>
              <a:t>.</a:t>
            </a:r>
          </a:p>
          <a:p>
            <a:r>
              <a:rPr lang="en-US" altLang="ko-KR" sz="1800" dirty="0" smtClean="0"/>
              <a:t>However, c</a:t>
            </a:r>
            <a:r>
              <a:rPr lang="en-US" altLang="ko-KR" sz="1800" dirty="0" smtClean="0">
                <a:latin typeface="Calibri" pitchFamily="34" charset="0"/>
              </a:rPr>
              <a:t>onvective clouds that develop under cirrus and thick clouds are difficult to detect</a:t>
            </a:r>
            <a:endParaRPr lang="ko-KR" altLang="en-US" sz="1800" dirty="0">
              <a:latin typeface="Calibri" pitchFamily="34" charset="0"/>
            </a:endParaRPr>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20</a:t>
            </a:fld>
            <a:endParaRPr lang="en-US" dirty="0"/>
          </a:p>
        </p:txBody>
      </p:sp>
    </p:spTree>
    <p:extLst>
      <p:ext uri="{BB962C8B-B14F-4D97-AF65-F5344CB8AC3E}">
        <p14:creationId xmlns:p14="http://schemas.microsoft.com/office/powerpoint/2010/main" val="12979662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Future works</a:t>
            </a:r>
            <a:endParaRPr lang="ko-KR" altLang="en-US" dirty="0"/>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21</a:t>
            </a:fld>
            <a:endParaRPr lang="en-US" dirty="0"/>
          </a:p>
        </p:txBody>
      </p:sp>
      <p:sp>
        <p:nvSpPr>
          <p:cNvPr id="5" name="내용 개체 틀 4"/>
          <p:cNvSpPr>
            <a:spLocks noGrp="1"/>
          </p:cNvSpPr>
          <p:nvPr>
            <p:ph idx="1"/>
          </p:nvPr>
        </p:nvSpPr>
        <p:spPr>
          <a:xfrm>
            <a:off x="134551" y="647703"/>
            <a:ext cx="8981474" cy="1535260"/>
          </a:xfrm>
        </p:spPr>
        <p:txBody>
          <a:bodyPr>
            <a:noAutofit/>
          </a:bodyPr>
          <a:lstStyle/>
          <a:p>
            <a:r>
              <a:rPr lang="en-US" altLang="ko-KR" dirty="0">
                <a:ln>
                  <a:solidFill>
                    <a:srgbClr val="4F81BD">
                      <a:alpha val="0"/>
                    </a:srgbClr>
                  </a:solidFill>
                </a:ln>
              </a:rPr>
              <a:t>Use of temperature/humidity profile and </a:t>
            </a:r>
            <a:r>
              <a:rPr lang="en-US" altLang="ko-KR" dirty="0" err="1" smtClean="0">
                <a:ln>
                  <a:solidFill>
                    <a:srgbClr val="4F81BD">
                      <a:alpha val="0"/>
                    </a:srgbClr>
                  </a:solidFill>
                </a:ln>
              </a:rPr>
              <a:t>precipitable</a:t>
            </a:r>
            <a:r>
              <a:rPr lang="en-US" altLang="ko-KR" dirty="0" smtClean="0">
                <a:ln>
                  <a:solidFill>
                    <a:srgbClr val="4F81BD">
                      <a:alpha val="0"/>
                    </a:srgbClr>
                  </a:solidFill>
                </a:ln>
              </a:rPr>
              <a:t> water </a:t>
            </a:r>
            <a:r>
              <a:rPr lang="en-US" altLang="ko-KR" dirty="0">
                <a:ln>
                  <a:solidFill>
                    <a:srgbClr val="4F81BD">
                      <a:alpha val="0"/>
                    </a:srgbClr>
                  </a:solidFill>
                </a:ln>
              </a:rPr>
              <a:t>data to reinforce convective cloud </a:t>
            </a:r>
            <a:r>
              <a:rPr lang="en-US" altLang="ko-KR" dirty="0" smtClean="0">
                <a:ln>
                  <a:solidFill>
                    <a:srgbClr val="4F81BD">
                      <a:alpha val="0"/>
                    </a:srgbClr>
                  </a:solidFill>
                </a:ln>
              </a:rPr>
              <a:t>mask</a:t>
            </a:r>
          </a:p>
          <a:p>
            <a:r>
              <a:rPr lang="en-US" altLang="ko-KR" dirty="0"/>
              <a:t>Development of machine learning based CI for calculating probabilistic prediction </a:t>
            </a:r>
            <a:r>
              <a:rPr lang="en-US" altLang="ko-KR" dirty="0" smtClean="0"/>
              <a:t>information</a:t>
            </a:r>
          </a:p>
          <a:p>
            <a:r>
              <a:rPr lang="en-US" altLang="ko-KR" dirty="0" smtClean="0"/>
              <a:t>CI </a:t>
            </a:r>
            <a:r>
              <a:rPr lang="en-US" altLang="ko-KR" dirty="0"/>
              <a:t>image </a:t>
            </a:r>
            <a:r>
              <a:rPr lang="en-US" altLang="ko-KR" dirty="0" smtClean="0"/>
              <a:t>improvement to increase user utilization</a:t>
            </a:r>
            <a:endParaRPr lang="en-US" altLang="ko-KR" dirty="0"/>
          </a:p>
        </p:txBody>
      </p:sp>
      <p:pic>
        <p:nvPicPr>
          <p:cNvPr id="6" name="그림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7" y="2334175"/>
            <a:ext cx="2547188" cy="2609453"/>
          </a:xfrm>
          <a:prstGeom prst="rect">
            <a:avLst/>
          </a:prstGeom>
        </p:spPr>
      </p:pic>
      <p:pic>
        <p:nvPicPr>
          <p:cNvPr id="8" name="그림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0325" y="2334176"/>
            <a:ext cx="2544769" cy="2606974"/>
          </a:xfrm>
          <a:prstGeom prst="rect">
            <a:avLst/>
          </a:prstGeom>
        </p:spPr>
      </p:pic>
      <p:sp>
        <p:nvSpPr>
          <p:cNvPr id="9" name="모서리가 둥근 직사각형 8"/>
          <p:cNvSpPr/>
          <p:nvPr/>
        </p:nvSpPr>
        <p:spPr>
          <a:xfrm>
            <a:off x="107504" y="2109312"/>
            <a:ext cx="2291481" cy="214140"/>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prstClr val="white"/>
                </a:solidFill>
                <a:effectLst/>
                <a:uLnTx/>
                <a:uFillTx/>
                <a:latin typeface="Calibri" panose="020F0502020204030204" pitchFamily="34" charset="0"/>
                <a:ea typeface="맑은 고딕" panose="020B0503020000020004" pitchFamily="50" charset="-127"/>
                <a:cs typeface="Calibri" panose="020F0502020204030204" pitchFamily="34" charset="0"/>
              </a:rPr>
              <a:t>850hPa</a:t>
            </a:r>
            <a:r>
              <a:rPr kumimoji="0" lang="en-US" altLang="ko-KR" sz="1400" b="1" i="0" u="none" strike="noStrike" kern="1200" cap="none" spc="0" normalizeH="0" noProof="0" dirty="0" smtClean="0">
                <a:ln>
                  <a:noFill/>
                </a:ln>
                <a:solidFill>
                  <a:prstClr val="white"/>
                </a:solidFill>
                <a:effectLst/>
                <a:uLnTx/>
                <a:uFillTx/>
                <a:latin typeface="Calibri" panose="020F0502020204030204" pitchFamily="34" charset="0"/>
                <a:ea typeface="맑은 고딕" panose="020B0503020000020004" pitchFamily="50" charset="-127"/>
                <a:cs typeface="Calibri" panose="020F0502020204030204" pitchFamily="34" charset="0"/>
              </a:rPr>
              <a:t>  Relative humidity</a:t>
            </a:r>
            <a:endParaRPr kumimoji="0" lang="ko-KR" altLang="en-US" sz="1400" b="1" i="0" u="none" strike="noStrike" kern="1200" cap="none" spc="0" normalizeH="0" baseline="0" noProof="0" dirty="0">
              <a:ln>
                <a:noFill/>
              </a:ln>
              <a:solidFill>
                <a:prstClr val="white"/>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11" name="모서리가 둥근 직사각형 10"/>
          <p:cNvSpPr/>
          <p:nvPr/>
        </p:nvSpPr>
        <p:spPr>
          <a:xfrm>
            <a:off x="2927229" y="2092911"/>
            <a:ext cx="1830960" cy="231300"/>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b="1" dirty="0" smtClean="0">
                <a:solidFill>
                  <a:prstClr val="white"/>
                </a:solidFill>
                <a:latin typeface="Calibri" panose="020F0502020204030204" pitchFamily="34" charset="0"/>
                <a:ea typeface="맑은 고딕" panose="020B0503020000020004" pitchFamily="50" charset="-127"/>
                <a:cs typeface="Calibri" panose="020F0502020204030204" pitchFamily="34" charset="0"/>
              </a:rPr>
              <a:t>TPW</a:t>
            </a:r>
            <a:endParaRPr kumimoji="0" lang="ko-KR" altLang="en-US" sz="1400" b="1" i="0" u="none" strike="noStrike" kern="1200" cap="none" spc="0" normalizeH="0" baseline="0" noProof="0" dirty="0">
              <a:ln>
                <a:noFill/>
              </a:ln>
              <a:solidFill>
                <a:prstClr val="white"/>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12" name="직사각형 11"/>
          <p:cNvSpPr/>
          <p:nvPr/>
        </p:nvSpPr>
        <p:spPr>
          <a:xfrm>
            <a:off x="26787" y="2387245"/>
            <a:ext cx="978541" cy="21658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solidFill>
                  <a:prstClr val="black"/>
                </a:solidFill>
              </a:rPr>
              <a:t>05:00 UTC</a:t>
            </a:r>
            <a:endParaRPr lang="ko-KR" altLang="en-US" sz="1200" b="1" dirty="0">
              <a:solidFill>
                <a:prstClr val="black"/>
              </a:solidFill>
            </a:endParaRPr>
          </a:p>
        </p:txBody>
      </p:sp>
      <p:sp>
        <p:nvSpPr>
          <p:cNvPr id="14" name="직사각형 13"/>
          <p:cNvSpPr/>
          <p:nvPr/>
        </p:nvSpPr>
        <p:spPr>
          <a:xfrm>
            <a:off x="2570325" y="2395954"/>
            <a:ext cx="978541" cy="21658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solidFill>
                  <a:prstClr val="black"/>
                </a:solidFill>
              </a:rPr>
              <a:t>05:00 UTC</a:t>
            </a:r>
            <a:endParaRPr lang="ko-KR" altLang="en-US" sz="1200" b="1" dirty="0">
              <a:solidFill>
                <a:prstClr val="black"/>
              </a:solidFill>
            </a:endParaRPr>
          </a:p>
        </p:txBody>
      </p:sp>
      <p:pic>
        <p:nvPicPr>
          <p:cNvPr id="15" name="_x310573536" descr="EMB00010310445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7961" y="2317183"/>
            <a:ext cx="3910830" cy="2592288"/>
          </a:xfrm>
          <a:prstGeom prst="rect">
            <a:avLst/>
          </a:prstGeom>
          <a:noFill/>
          <a:extLst>
            <a:ext uri="{909E8E84-426E-40DD-AFC4-6F175D3DCCD1}">
              <a14:hiddenFill xmlns:a14="http://schemas.microsoft.com/office/drawing/2010/main">
                <a:solidFill>
                  <a:srgbClr val="FFFFFF"/>
                </a:solidFill>
              </a14:hiddenFill>
            </a:ext>
          </a:extLst>
        </p:spPr>
      </p:pic>
      <p:sp>
        <p:nvSpPr>
          <p:cNvPr id="16" name="모서리가 둥근 직사각형 15"/>
          <p:cNvSpPr/>
          <p:nvPr/>
        </p:nvSpPr>
        <p:spPr>
          <a:xfrm>
            <a:off x="5347932" y="2067313"/>
            <a:ext cx="3400532" cy="231300"/>
          </a:xfrm>
          <a:prstGeom prst="round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prstClr val="white"/>
                </a:solidFill>
                <a:effectLst/>
                <a:uLnTx/>
                <a:uFillTx/>
                <a:latin typeface="Calibri" panose="020F0502020204030204" pitchFamily="34" charset="0"/>
                <a:ea typeface="맑은 고딕" panose="020B0503020000020004" pitchFamily="50" charset="-127"/>
                <a:cs typeface="Calibri" panose="020F0502020204030204" pitchFamily="34" charset="0"/>
              </a:rPr>
              <a:t>Machine</a:t>
            </a:r>
            <a:r>
              <a:rPr kumimoji="0" lang="en-US" altLang="ko-KR" sz="1400" b="1" i="0" u="none" strike="noStrike" kern="1200" cap="none" spc="0" normalizeH="0" noProof="0" dirty="0" smtClean="0">
                <a:ln>
                  <a:noFill/>
                </a:ln>
                <a:solidFill>
                  <a:prstClr val="white"/>
                </a:solidFill>
                <a:effectLst/>
                <a:uLnTx/>
                <a:uFillTx/>
                <a:latin typeface="Calibri" panose="020F0502020204030204" pitchFamily="34" charset="0"/>
                <a:ea typeface="맑은 고딕" panose="020B0503020000020004" pitchFamily="50" charset="-127"/>
                <a:cs typeface="Calibri" panose="020F0502020204030204" pitchFamily="34" charset="0"/>
              </a:rPr>
              <a:t> learning approach</a:t>
            </a:r>
            <a:endParaRPr kumimoji="0" lang="ko-KR" altLang="en-US" sz="1400" b="1" i="0" u="none" strike="noStrike" kern="1200" cap="none" spc="0" normalizeH="0" baseline="0" noProof="0" dirty="0">
              <a:ln>
                <a:noFill/>
              </a:ln>
              <a:solidFill>
                <a:prstClr val="white"/>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Tree>
    <p:extLst>
      <p:ext uri="{BB962C8B-B14F-4D97-AF65-F5344CB8AC3E}">
        <p14:creationId xmlns:p14="http://schemas.microsoft.com/office/powerpoint/2010/main" val="4207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395536" y="1707654"/>
            <a:ext cx="7272808" cy="1224136"/>
          </a:xfrm>
        </p:spPr>
        <p:txBody>
          <a:bodyPr>
            <a:normAutofit/>
          </a:bodyPr>
          <a:lstStyle/>
          <a:p>
            <a:r>
              <a:rPr lang="en-US" altLang="ko-KR" dirty="0" smtClean="0"/>
              <a:t>Thank you !</a:t>
            </a:r>
            <a:endParaRPr lang="ko-KR" altLang="en-US" dirty="0"/>
          </a:p>
        </p:txBody>
      </p:sp>
    </p:spTree>
    <p:extLst>
      <p:ext uri="{BB962C8B-B14F-4D97-AF65-F5344CB8AC3E}">
        <p14:creationId xmlns:p14="http://schemas.microsoft.com/office/powerpoint/2010/main" val="1921021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Reference</a:t>
            </a:r>
            <a:endParaRPr lang="ko-KR" altLang="en-US" dirty="0"/>
          </a:p>
        </p:txBody>
      </p:sp>
      <p:sp>
        <p:nvSpPr>
          <p:cNvPr id="3" name="내용 개체 틀 2"/>
          <p:cNvSpPr>
            <a:spLocks noGrp="1"/>
          </p:cNvSpPr>
          <p:nvPr>
            <p:ph idx="1"/>
          </p:nvPr>
        </p:nvSpPr>
        <p:spPr>
          <a:xfrm>
            <a:off x="180116" y="627534"/>
            <a:ext cx="8568347" cy="4392488"/>
          </a:xfrm>
        </p:spPr>
        <p:txBody>
          <a:bodyPr>
            <a:normAutofit fontScale="77500" lnSpcReduction="20000"/>
          </a:bodyPr>
          <a:lstStyle/>
          <a:p>
            <a:pPr fontAlgn="base"/>
            <a:r>
              <a:rPr lang="en-US" altLang="ko-KR" dirty="0"/>
              <a:t>Baek, S,-K., Choi, Y,-J., Chung, C,-Y., Cho, C,-H., 2006: The Characteristics and Predictability of Convective System Based on GOES-9 Observations during the Summer of 2004 over East Asia, Atmosphere, 16(3), 225-234. </a:t>
            </a:r>
          </a:p>
          <a:p>
            <a:pPr fontAlgn="base" latinLnBrk="1"/>
            <a:r>
              <a:rPr lang="en-US" altLang="ko-KR" dirty="0"/>
              <a:t>Bins, L. S. A., Fonseca, L. G., Erthal, G. J., and Ii, F. M., 1996: Satellite imagery segmentation: a region growing approach. </a:t>
            </a:r>
            <a:r>
              <a:rPr lang="en-US" altLang="ko-KR" i="1" dirty="0"/>
              <a:t>Simpósio Brasileiro de Sensoriamento Remoto</a:t>
            </a:r>
            <a:r>
              <a:rPr lang="en-US" altLang="ko-KR" dirty="0"/>
              <a:t>, 8, 677-680.</a:t>
            </a:r>
          </a:p>
          <a:p>
            <a:pPr fontAlgn="base" latinLnBrk="1"/>
            <a:r>
              <a:rPr lang="en-US" altLang="ko-KR" dirty="0"/>
              <a:t>Inoue, T., 1985: On the temperature and effective emissivity determination of semi-transparent cirrus clouds by bi-spectral measurements in the 10</a:t>
            </a:r>
            <a:r>
              <a:rPr lang="el-GR" altLang="ko-KR" dirty="0"/>
              <a:t>μ</a:t>
            </a:r>
            <a:r>
              <a:rPr lang="en-US" altLang="ko-KR" dirty="0"/>
              <a:t>m window region. Journal of the Meteorological Society of Japan. Ser. II, 63(1), 88-99.</a:t>
            </a:r>
          </a:p>
          <a:p>
            <a:pPr fontAlgn="base" latinLnBrk="1"/>
            <a:r>
              <a:rPr lang="en-US" altLang="ko-KR" dirty="0"/>
              <a:t>Lakshmanan, V., Hondl, K., and Rabin, R., 2009: An efficient, general-purpose technique for identifying storm cells in geospatial images. Journal of Atmospheric and Oceanic Technology, 26(3), 523-537.</a:t>
            </a:r>
          </a:p>
          <a:p>
            <a:pPr fontAlgn="base" latinLnBrk="1"/>
            <a:r>
              <a:rPr lang="en-US" altLang="ko-KR" dirty="0"/>
              <a:t>Mecikalski, J. R., and Bedla. K. M., 2006: Forecasting convective initiation by monitoring the evolution of moving cumulus in daytime GOES imagery. </a:t>
            </a:r>
            <a:r>
              <a:rPr lang="en-US" altLang="ko-KR" i="1" dirty="0"/>
              <a:t>Monthly Weather Review,</a:t>
            </a:r>
            <a:r>
              <a:rPr lang="en-US" altLang="ko-KR" dirty="0"/>
              <a:t> 134(1), 49-78.</a:t>
            </a:r>
          </a:p>
          <a:p>
            <a:pPr fontAlgn="base" latinLnBrk="1"/>
            <a:r>
              <a:rPr lang="en-US" altLang="ko-KR" dirty="0"/>
              <a:t>Okabe, I., Imai, T., and Izumikawa, Y., 2011: Detection of rapidly developing cumulus areas through MTSAT rapid scan operation observations. Meteorol. Satell. Cent. Tech. Note, 55, 69-91.</a:t>
            </a:r>
          </a:p>
          <a:p>
            <a:pPr fontAlgn="base"/>
            <a:r>
              <a:rPr lang="en-US" altLang="ko-KR" dirty="0"/>
              <a:t>Siewert, C. W., Koenig, M., and Mecikalski, J. R., 2010: Application of Meteosat second generation data towards improving the nowcasting of convective initiation. Meteorological Applications, 17(4), 442-451.</a:t>
            </a:r>
          </a:p>
          <a:p>
            <a:pPr fontAlgn="base" latinLnBrk="1"/>
            <a:r>
              <a:rPr lang="en-US" altLang="ko-KR" dirty="0"/>
              <a:t>Walker, J. R., and Mecikalski, J. R., 2011: NOAA NESDIS center for satellite applications and research algorithm theoretical basis document convective initiation.</a:t>
            </a:r>
          </a:p>
          <a:p>
            <a:pPr fontAlgn="base" latinLnBrk="1"/>
            <a:r>
              <a:rPr lang="en-US" altLang="ko-KR" dirty="0"/>
              <a:t>Walker, J. R., MacKenzie Jr, W. M., Mecikalski, J. R., and Jewett, C. P., 2012: An enhanced geostationary satellite–based convective initiation algorithm for 0–2-h nowcasting with object tracking. Journal of Applied Meteorology and Climatology, 51(11), 1931-1949</a:t>
            </a:r>
            <a:r>
              <a:rPr lang="en-US" altLang="ko-KR" dirty="0" smtClean="0"/>
              <a:t>.</a:t>
            </a:r>
            <a:endParaRPr lang="en-US" altLang="ko-KR" dirty="0"/>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23</a:t>
            </a:fld>
            <a:endParaRPr lang="en-US" dirty="0"/>
          </a:p>
        </p:txBody>
      </p:sp>
    </p:spTree>
    <p:extLst>
      <p:ext uri="{BB962C8B-B14F-4D97-AF65-F5344CB8AC3E}">
        <p14:creationId xmlns:p14="http://schemas.microsoft.com/office/powerpoint/2010/main" val="3166693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r>
              <a:rPr lang="en-US" altLang="ko-KR" dirty="0" smtClean="0"/>
              <a:t>Introduction</a:t>
            </a:r>
            <a:endParaRPr lang="ko-KR" altLang="en-US" dirty="0"/>
          </a:p>
        </p:txBody>
      </p:sp>
    </p:spTree>
    <p:extLst>
      <p:ext uri="{BB962C8B-B14F-4D97-AF65-F5344CB8AC3E}">
        <p14:creationId xmlns:p14="http://schemas.microsoft.com/office/powerpoint/2010/main" val="4030227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993" y="627993"/>
            <a:ext cx="3684590" cy="2385287"/>
          </a:xfrm>
          <a:prstGeom prst="rect">
            <a:avLst/>
          </a:prstGeom>
          <a:ln>
            <a:solidFill>
              <a:schemeClr val="tx1"/>
            </a:solidFill>
          </a:ln>
        </p:spPr>
      </p:pic>
      <p:sp>
        <p:nvSpPr>
          <p:cNvPr id="2" name="제목 1"/>
          <p:cNvSpPr>
            <a:spLocks noGrp="1"/>
          </p:cNvSpPr>
          <p:nvPr>
            <p:ph type="title"/>
          </p:nvPr>
        </p:nvSpPr>
        <p:spPr/>
        <p:txBody>
          <a:bodyPr>
            <a:normAutofit fontScale="90000"/>
          </a:bodyPr>
          <a:lstStyle/>
          <a:p>
            <a:r>
              <a:rPr lang="en-US" altLang="ko-KR" dirty="0" smtClean="0"/>
              <a:t>Algorithm Overview</a:t>
            </a:r>
            <a:endParaRPr lang="ko-KR" altLang="en-US" dirty="0"/>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4</a:t>
            </a:fld>
            <a:endParaRPr lang="en-US" dirty="0"/>
          </a:p>
        </p:txBody>
      </p:sp>
      <p:sp>
        <p:nvSpPr>
          <p:cNvPr id="9" name="내용 개체 틀 2"/>
          <p:cNvSpPr txBox="1">
            <a:spLocks/>
          </p:cNvSpPr>
          <p:nvPr/>
        </p:nvSpPr>
        <p:spPr>
          <a:xfrm>
            <a:off x="260483" y="975088"/>
            <a:ext cx="4887581" cy="2162452"/>
          </a:xfrm>
          <a:prstGeom prst="rect">
            <a:avLst/>
          </a:prstGeom>
        </p:spPr>
        <p:txBody>
          <a:bodyPr vert="horz" lIns="91440" tIns="45720" rIns="91440" bIns="45720" rtlCol="0">
            <a:normAutofit/>
          </a:bodyPr>
          <a:lstStyle>
            <a:lvl1pPr marL="114300" indent="-114300" algn="l" defTabSz="914400" rtl="0" eaLnBrk="1" latinLnBrk="0" hangingPunct="1">
              <a:lnSpc>
                <a:spcPct val="130000"/>
              </a:lnSpc>
              <a:spcBef>
                <a:spcPct val="20000"/>
              </a:spcBef>
              <a:spcAft>
                <a:spcPts val="200"/>
              </a:spcAft>
              <a:buFont typeface="Arial"/>
              <a:buBlip>
                <a:blip r:embed="rId4"/>
              </a:buBlip>
              <a:defRPr lang="ko-KR" altLang="en-US" sz="1600" kern="1200" spc="0" baseline="0" dirty="0" smtClean="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marL="180000" indent="-180000" algn="just"/>
            <a:r>
              <a:rPr lang="en-US" altLang="ko-KR" sz="1800" dirty="0" smtClean="0">
                <a:solidFill>
                  <a:schemeClr val="tx1">
                    <a:lumMod val="85000"/>
                    <a:lumOff val="15000"/>
                  </a:schemeClr>
                </a:solidFill>
                <a:latin typeface="Calibri" pitchFamily="34" charset="0"/>
              </a:rPr>
              <a:t>Convective </a:t>
            </a:r>
            <a:r>
              <a:rPr lang="en-US" altLang="ko-KR" sz="1800" dirty="0">
                <a:solidFill>
                  <a:schemeClr val="tx1">
                    <a:lumMod val="85000"/>
                    <a:lumOff val="15000"/>
                  </a:schemeClr>
                </a:solidFill>
                <a:latin typeface="Calibri" pitchFamily="34" charset="0"/>
              </a:rPr>
              <a:t>clouds cause heavy rainfall, hail, gusty wind and other severe weather </a:t>
            </a:r>
            <a:endParaRPr lang="en-US" altLang="ko-KR" sz="1800" dirty="0" smtClean="0">
              <a:solidFill>
                <a:schemeClr val="tx1">
                  <a:lumMod val="85000"/>
                  <a:lumOff val="15000"/>
                </a:schemeClr>
              </a:solidFill>
              <a:latin typeface="Calibri" pitchFamily="34" charset="0"/>
            </a:endParaRPr>
          </a:p>
          <a:p>
            <a:pPr marL="180000" indent="-180000" algn="just"/>
            <a:r>
              <a:rPr lang="en-US" altLang="ko-KR" sz="1800" dirty="0" smtClean="0">
                <a:solidFill>
                  <a:schemeClr val="tx1">
                    <a:lumMod val="85000"/>
                    <a:lumOff val="15000"/>
                  </a:schemeClr>
                </a:solidFill>
                <a:latin typeface="Calibri" pitchFamily="34" charset="0"/>
              </a:rPr>
              <a:t>GK2A CI product identifies cumulus clouds that are likely to grow into convective clouds within 2 hours</a:t>
            </a:r>
          </a:p>
        </p:txBody>
      </p:sp>
      <p:sp>
        <p:nvSpPr>
          <p:cNvPr id="10" name="내용 개체 틀 2"/>
          <p:cNvSpPr txBox="1">
            <a:spLocks/>
          </p:cNvSpPr>
          <p:nvPr/>
        </p:nvSpPr>
        <p:spPr>
          <a:xfrm>
            <a:off x="133940" y="632953"/>
            <a:ext cx="4465038" cy="324036"/>
          </a:xfrm>
          <a:prstGeom prst="rect">
            <a:avLst/>
          </a:prstGeom>
        </p:spPr>
        <p:txBody>
          <a:bodyPr vert="horz" lIns="91440" tIns="45720" rIns="91440" bIns="45720" rtlCol="0" anchor="ctr">
            <a:noAutofit/>
          </a:bodyPr>
          <a:lstStyle>
            <a:lvl1pPr marL="114300" indent="-114300" algn="l" defTabSz="914400" rtl="0" eaLnBrk="1" latinLnBrk="0" hangingPunct="1">
              <a:lnSpc>
                <a:spcPct val="130000"/>
              </a:lnSpc>
              <a:spcBef>
                <a:spcPct val="20000"/>
              </a:spcBef>
              <a:spcAft>
                <a:spcPts val="200"/>
              </a:spcAft>
              <a:buFont typeface="Arial"/>
              <a:buBlip>
                <a:blip r:embed="rId4"/>
              </a:buBlip>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a:lnSpc>
                <a:spcPct val="120000"/>
              </a:lnSpc>
              <a:buFont typeface="Wingdings" pitchFamily="2" charset="2"/>
              <a:buChar char="v"/>
            </a:pPr>
            <a:r>
              <a:rPr lang="en-US" altLang="ko-KR" sz="2000" b="1" dirty="0" smtClean="0">
                <a:solidFill>
                  <a:schemeClr val="tx1"/>
                </a:solidFill>
                <a:latin typeface="Calibri" panose="020F0502020204030204" pitchFamily="34" charset="0"/>
                <a:cs typeface="Calibri" panose="020F0502020204030204" pitchFamily="34" charset="0"/>
              </a:rPr>
              <a:t> </a:t>
            </a:r>
            <a:r>
              <a:rPr lang="en-US" altLang="ko-KR" sz="2000" b="1" spc="0" dirty="0" smtClean="0">
                <a:solidFill>
                  <a:schemeClr val="tx1"/>
                </a:solidFill>
                <a:latin typeface="Calibri" panose="020F0502020204030204" pitchFamily="34" charset="0"/>
                <a:cs typeface="Calibri" panose="020F0502020204030204" pitchFamily="34" charset="0"/>
              </a:rPr>
              <a:t>Convective Initiation (CI)</a:t>
            </a:r>
            <a:endParaRPr lang="en-US" altLang="ko-KR" spc="0" dirty="0" smtClean="0">
              <a:solidFill>
                <a:schemeClr val="tx1"/>
              </a:solidFill>
              <a:latin typeface="Calibri" pitchFamily="34" charset="0"/>
              <a:cs typeface="Calibri" panose="020F0502020204030204" pitchFamily="34" charset="0"/>
            </a:endParaRPr>
          </a:p>
        </p:txBody>
      </p:sp>
      <p:graphicFrame>
        <p:nvGraphicFramePr>
          <p:cNvPr id="8" name="표 7"/>
          <p:cNvGraphicFramePr>
            <a:graphicFrameLocks noGrp="1"/>
          </p:cNvGraphicFramePr>
          <p:nvPr>
            <p:extLst>
              <p:ext uri="{D42A27DB-BD31-4B8C-83A1-F6EECF244321}">
                <p14:modId xmlns:p14="http://schemas.microsoft.com/office/powerpoint/2010/main" val="3591277183"/>
              </p:ext>
            </p:extLst>
          </p:nvPr>
        </p:nvGraphicFramePr>
        <p:xfrm>
          <a:off x="208384" y="3137540"/>
          <a:ext cx="8781187" cy="1707332"/>
        </p:xfrm>
        <a:graphic>
          <a:graphicData uri="http://schemas.openxmlformats.org/drawingml/2006/table">
            <a:tbl>
              <a:tblPr firstRow="1" bandRow="1">
                <a:tableStyleId>{5C22544A-7EE6-4342-B048-85BDC9FD1C3A}</a:tableStyleId>
              </a:tblPr>
              <a:tblGrid>
                <a:gridCol w="1659193">
                  <a:extLst>
                    <a:ext uri="{9D8B030D-6E8A-4147-A177-3AD203B41FA5}">
                      <a16:colId xmlns:a16="http://schemas.microsoft.com/office/drawing/2014/main" val="20000"/>
                    </a:ext>
                  </a:extLst>
                </a:gridCol>
                <a:gridCol w="2373998">
                  <a:extLst>
                    <a:ext uri="{9D8B030D-6E8A-4147-A177-3AD203B41FA5}">
                      <a16:colId xmlns:a16="http://schemas.microsoft.com/office/drawing/2014/main" val="20001"/>
                    </a:ext>
                  </a:extLst>
                </a:gridCol>
                <a:gridCol w="2373998">
                  <a:extLst>
                    <a:ext uri="{9D8B030D-6E8A-4147-A177-3AD203B41FA5}">
                      <a16:colId xmlns:a16="http://schemas.microsoft.com/office/drawing/2014/main" val="20002"/>
                    </a:ext>
                  </a:extLst>
                </a:gridCol>
                <a:gridCol w="2373998">
                  <a:extLst>
                    <a:ext uri="{9D8B030D-6E8A-4147-A177-3AD203B41FA5}">
                      <a16:colId xmlns:a16="http://schemas.microsoft.com/office/drawing/2014/main" val="20003"/>
                    </a:ext>
                  </a:extLst>
                </a:gridCol>
              </a:tblGrid>
              <a:tr h="319863">
                <a:tc>
                  <a:txBody>
                    <a:bodyPr/>
                    <a:lstStyle/>
                    <a:p>
                      <a:pPr algn="ctr" latinLnBrk="1"/>
                      <a:r>
                        <a:rPr lang="en-US" altLang="ko-KR" sz="1400" b="1" dirty="0">
                          <a:solidFill>
                            <a:schemeClr val="accent3">
                              <a:lumMod val="20000"/>
                              <a:lumOff val="80000"/>
                            </a:schemeClr>
                          </a:solidFill>
                          <a:latin typeface="Calibri" panose="020F0502020204030204" pitchFamily="34" charset="0"/>
                          <a:ea typeface="Arial Unicode MS" pitchFamily="50" charset="-127"/>
                          <a:cs typeface="Calibri" panose="020F0502020204030204" pitchFamily="34" charset="0"/>
                        </a:rPr>
                        <a:t>Name</a:t>
                      </a:r>
                      <a:endParaRPr lang="ko-KR" altLang="en-US" sz="1400" b="1" dirty="0">
                        <a:solidFill>
                          <a:schemeClr val="accent3">
                            <a:lumMod val="20000"/>
                            <a:lumOff val="80000"/>
                          </a:schemeClr>
                        </a:solidFill>
                        <a:latin typeface="Calibri" panose="020F0502020204030204" pitchFamily="34" charset="0"/>
                        <a:ea typeface="Arial Unicode MS" pitchFamily="50" charset="-127"/>
                        <a:cs typeface="Calibri" panose="020F0502020204030204" pitchFamily="34" charset="0"/>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latinLnBrk="1"/>
                      <a:r>
                        <a:rPr lang="en-US" altLang="ko-KR" sz="1400" b="1" dirty="0">
                          <a:solidFill>
                            <a:schemeClr val="tx1"/>
                          </a:solidFill>
                          <a:latin typeface="Calibri" panose="020F0502020204030204" pitchFamily="34" charset="0"/>
                          <a:ea typeface="Arial Unicode MS" pitchFamily="50" charset="-127"/>
                          <a:cs typeface="Calibri" panose="020F0502020204030204" pitchFamily="34" charset="0"/>
                        </a:rPr>
                        <a:t>Geographic</a:t>
                      </a:r>
                      <a:r>
                        <a:rPr lang="en-US" altLang="ko-KR" sz="1400" b="1" baseline="0" dirty="0">
                          <a:solidFill>
                            <a:schemeClr val="tx1"/>
                          </a:solidFill>
                          <a:latin typeface="Calibri" panose="020F0502020204030204" pitchFamily="34" charset="0"/>
                          <a:ea typeface="Arial Unicode MS" pitchFamily="50" charset="-127"/>
                          <a:cs typeface="Calibri" panose="020F0502020204030204" pitchFamily="34" charset="0"/>
                        </a:rPr>
                        <a:t> Coverage</a:t>
                      </a:r>
                      <a:endParaRPr lang="ko-KR" altLang="en-US" sz="1400" b="1" dirty="0">
                        <a:solidFill>
                          <a:schemeClr val="tx1"/>
                        </a:solidFill>
                        <a:latin typeface="Calibri" panose="020F0502020204030204" pitchFamily="34" charset="0"/>
                        <a:ea typeface="Arial Unicode MS" pitchFamily="50" charset="-127"/>
                        <a:cs typeface="Calibri" panose="020F0502020204030204" pitchFamily="34" charset="0"/>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latinLnBrk="1"/>
                      <a:r>
                        <a:rPr lang="en-US" altLang="ko-KR" sz="1400" b="1" dirty="0">
                          <a:solidFill>
                            <a:schemeClr val="tx1"/>
                          </a:solidFill>
                          <a:latin typeface="Calibri" panose="020F0502020204030204" pitchFamily="34" charset="0"/>
                          <a:ea typeface="Arial Unicode MS" pitchFamily="50" charset="-127"/>
                          <a:cs typeface="Calibri" panose="020F0502020204030204" pitchFamily="34" charset="0"/>
                        </a:rPr>
                        <a:t>Horizontal</a:t>
                      </a:r>
                      <a:r>
                        <a:rPr lang="en-US" altLang="ko-KR" sz="1400" b="1" baseline="0" dirty="0">
                          <a:solidFill>
                            <a:schemeClr val="tx1"/>
                          </a:solidFill>
                          <a:latin typeface="Calibri" panose="020F0502020204030204" pitchFamily="34" charset="0"/>
                          <a:ea typeface="Arial Unicode MS" pitchFamily="50" charset="-127"/>
                          <a:cs typeface="Calibri" panose="020F0502020204030204" pitchFamily="34" charset="0"/>
                        </a:rPr>
                        <a:t> Resolution</a:t>
                      </a:r>
                      <a:endParaRPr lang="ko-KR" altLang="en-US" sz="1400" b="1" dirty="0">
                        <a:solidFill>
                          <a:schemeClr val="tx1"/>
                        </a:solidFill>
                        <a:latin typeface="Calibri" panose="020F0502020204030204" pitchFamily="34" charset="0"/>
                        <a:ea typeface="Arial Unicode MS" pitchFamily="50" charset="-127"/>
                        <a:cs typeface="Calibri" panose="020F0502020204030204" pitchFamily="34" charset="0"/>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latinLnBrk="1"/>
                      <a:r>
                        <a:rPr lang="en-US" altLang="ko-KR" sz="1400" b="1" kern="1200" dirty="0">
                          <a:solidFill>
                            <a:schemeClr val="tx1"/>
                          </a:solidFill>
                          <a:latin typeface="Calibri" panose="020F0502020204030204" pitchFamily="34" charset="0"/>
                          <a:ea typeface="Arial Unicode MS" pitchFamily="50" charset="-127"/>
                          <a:cs typeface="Calibri" panose="020F0502020204030204" pitchFamily="34" charset="0"/>
                        </a:rPr>
                        <a:t>Refresh Time</a:t>
                      </a:r>
                      <a:endParaRPr lang="ko-KR" altLang="en-US" sz="1400" b="1" dirty="0">
                        <a:solidFill>
                          <a:schemeClr val="tx1"/>
                        </a:solidFill>
                        <a:latin typeface="Calibri" panose="020F0502020204030204" pitchFamily="34" charset="0"/>
                        <a:ea typeface="Arial Unicode MS" pitchFamily="50" charset="-127"/>
                        <a:cs typeface="Calibri" panose="020F0502020204030204" pitchFamily="34" charset="0"/>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319863">
                <a:tc rowSpan="3">
                  <a:txBody>
                    <a:bodyPr/>
                    <a:lstStyle/>
                    <a:p>
                      <a:pPr algn="ctr" latinLnBrk="1"/>
                      <a:r>
                        <a:rPr lang="en-US" altLang="ko-KR" sz="1400" b="0" dirty="0">
                          <a:latin typeface="Calibri" panose="020F0502020204030204" pitchFamily="34" charset="0"/>
                          <a:ea typeface="Arial Unicode MS" pitchFamily="50" charset="-127"/>
                          <a:cs typeface="Calibri" panose="020F0502020204030204" pitchFamily="34" charset="0"/>
                        </a:rPr>
                        <a:t>Convective </a:t>
                      </a:r>
                    </a:p>
                    <a:p>
                      <a:pPr algn="ctr" latinLnBrk="1"/>
                      <a:r>
                        <a:rPr lang="en-US" altLang="ko-KR" sz="1400" b="0" dirty="0">
                          <a:latin typeface="Calibri" panose="020F0502020204030204" pitchFamily="34" charset="0"/>
                          <a:ea typeface="Arial Unicode MS" pitchFamily="50" charset="-127"/>
                          <a:cs typeface="Calibri" panose="020F0502020204030204" pitchFamily="34" charset="0"/>
                        </a:rPr>
                        <a:t>Initiation </a:t>
                      </a:r>
                    </a:p>
                    <a:p>
                      <a:pPr algn="ctr" latinLnBrk="1"/>
                      <a:r>
                        <a:rPr lang="en-US" altLang="ko-KR" sz="1400" b="0" dirty="0">
                          <a:latin typeface="Calibri" panose="020F0502020204030204" pitchFamily="34" charset="0"/>
                          <a:ea typeface="Arial Unicode MS" pitchFamily="50" charset="-127"/>
                          <a:cs typeface="Calibri" panose="020F0502020204030204" pitchFamily="34" charset="0"/>
                        </a:rPr>
                        <a:t>(CI) </a:t>
                      </a:r>
                      <a:endParaRPr lang="ko-KR" altLang="en-US" sz="1400" b="0" dirty="0">
                        <a:latin typeface="Calibri" panose="020F0502020204030204" pitchFamily="34" charset="0"/>
                        <a:ea typeface="Arial Unicode MS" pitchFamily="50" charset="-127"/>
                        <a:cs typeface="Calibri" panose="020F0502020204030204" pitchFamily="34" charset="0"/>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400" b="0" dirty="0" smtClean="0">
                          <a:latin typeface="Calibri" panose="020F0502020204030204" pitchFamily="34" charset="0"/>
                          <a:ea typeface="Arial Unicode MS" pitchFamily="50" charset="-127"/>
                          <a:cs typeface="Calibri" panose="020F0502020204030204" pitchFamily="34" charset="0"/>
                        </a:rPr>
                        <a:t>Extended Local Area (ELA)/</a:t>
                      </a:r>
                    </a:p>
                    <a:p>
                      <a:pPr algn="ctr" latinLnBrk="1"/>
                      <a:r>
                        <a:rPr lang="en-US" altLang="ko-KR" sz="1400" b="0" dirty="0" smtClean="0">
                          <a:latin typeface="Calibri" panose="020F0502020204030204" pitchFamily="34" charset="0"/>
                          <a:ea typeface="Arial Unicode MS" pitchFamily="50" charset="-127"/>
                          <a:cs typeface="Calibri" panose="020F0502020204030204" pitchFamily="34" charset="0"/>
                        </a:rPr>
                        <a:t>Local Area (LA)</a:t>
                      </a:r>
                      <a:endParaRPr lang="ko-KR" altLang="en-US" sz="1400" b="0" dirty="0">
                        <a:latin typeface="Calibri" panose="020F0502020204030204" pitchFamily="34" charset="0"/>
                        <a:ea typeface="Arial Unicode MS" pitchFamily="50" charset="-127"/>
                        <a:cs typeface="Calibri" panose="020F0502020204030204" pitchFamily="34" charset="0"/>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400" b="0" dirty="0">
                          <a:latin typeface="Calibri" panose="020F0502020204030204" pitchFamily="34" charset="0"/>
                          <a:ea typeface="Arial Unicode MS" pitchFamily="50" charset="-127"/>
                          <a:cs typeface="Calibri" panose="020F0502020204030204" pitchFamily="34" charset="0"/>
                        </a:rPr>
                        <a:t>2 km</a:t>
                      </a:r>
                      <a:endParaRPr lang="ko-KR" altLang="en-US" sz="1400" b="0" dirty="0">
                        <a:latin typeface="Calibri" panose="020F0502020204030204" pitchFamily="34" charset="0"/>
                        <a:ea typeface="Arial Unicode MS" pitchFamily="50" charset="-127"/>
                        <a:cs typeface="Calibri" panose="020F0502020204030204" pitchFamily="34" charset="0"/>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400" b="1" dirty="0">
                          <a:solidFill>
                            <a:srgbClr val="0070C0"/>
                          </a:solidFill>
                          <a:latin typeface="Calibri" panose="020F0502020204030204" pitchFamily="34" charset="0"/>
                          <a:ea typeface="Arial Unicode MS" pitchFamily="50" charset="-127"/>
                          <a:cs typeface="Calibri" panose="020F0502020204030204" pitchFamily="34" charset="0"/>
                        </a:rPr>
                        <a:t>2</a:t>
                      </a:r>
                      <a:r>
                        <a:rPr lang="ko-KR" altLang="en-US" sz="1400" b="1" dirty="0">
                          <a:solidFill>
                            <a:srgbClr val="0070C0"/>
                          </a:solidFill>
                          <a:latin typeface="Calibri" panose="020F0502020204030204" pitchFamily="34" charset="0"/>
                          <a:ea typeface="Arial Unicode MS" pitchFamily="50" charset="-127"/>
                          <a:cs typeface="Calibri" panose="020F0502020204030204" pitchFamily="34" charset="0"/>
                        </a:rPr>
                        <a:t> </a:t>
                      </a:r>
                      <a:r>
                        <a:rPr lang="en-US" altLang="ko-KR" sz="1400" b="1" dirty="0">
                          <a:solidFill>
                            <a:srgbClr val="0070C0"/>
                          </a:solidFill>
                          <a:latin typeface="Calibri" panose="020F0502020204030204" pitchFamily="34" charset="0"/>
                          <a:ea typeface="Arial Unicode MS" pitchFamily="50" charset="-127"/>
                          <a:cs typeface="Calibri" panose="020F0502020204030204" pitchFamily="34" charset="0"/>
                        </a:rPr>
                        <a:t>minutes</a:t>
                      </a:r>
                      <a:endParaRPr lang="ko-KR" altLang="en-US" sz="1400" b="1" dirty="0">
                        <a:solidFill>
                          <a:srgbClr val="0070C0"/>
                        </a:solidFill>
                        <a:latin typeface="Calibri" panose="020F0502020204030204" pitchFamily="34" charset="0"/>
                        <a:ea typeface="Arial Unicode MS" pitchFamily="50" charset="-127"/>
                        <a:cs typeface="Calibri" panose="020F0502020204030204" pitchFamily="34" charset="0"/>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1149">
                <a:tc vMerge="1">
                  <a:txBody>
                    <a:bodyPr/>
                    <a:lstStyle/>
                    <a:p>
                      <a:pPr algn="ctr" latinLnBrk="1"/>
                      <a:endParaRPr lang="ko-KR" altLang="en-US" b="1" dirty="0">
                        <a:latin typeface="Arial Unicode MS" pitchFamily="50" charset="-127"/>
                        <a:ea typeface="Arial Unicode MS" pitchFamily="50" charset="-127"/>
                        <a:cs typeface="Arial Unicode MS" pitchFamily="50" charset="-127"/>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400" b="1" dirty="0">
                          <a:solidFill>
                            <a:schemeClr val="tx1"/>
                          </a:solidFill>
                          <a:latin typeface="Calibri" panose="020F0502020204030204" pitchFamily="34" charset="0"/>
                          <a:ea typeface="Arial Unicode MS" pitchFamily="50" charset="-127"/>
                          <a:cs typeface="Calibri" panose="020F0502020204030204" pitchFamily="34" charset="0"/>
                        </a:rPr>
                        <a:t>Temporal Coverage</a:t>
                      </a:r>
                      <a:endParaRPr lang="ko-KR" altLang="en-US" sz="1400" b="1" dirty="0">
                        <a:solidFill>
                          <a:schemeClr val="tx1"/>
                        </a:solidFill>
                        <a:latin typeface="Calibri" panose="020F0502020204030204" pitchFamily="34" charset="0"/>
                        <a:ea typeface="Arial Unicode MS" pitchFamily="50" charset="-127"/>
                        <a:cs typeface="Calibri" panose="020F0502020204030204" pitchFamily="34" charset="0"/>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latinLnBrk="1"/>
                      <a:r>
                        <a:rPr lang="en-US" altLang="ko-KR" sz="1400" b="1" baseline="0" dirty="0">
                          <a:solidFill>
                            <a:schemeClr val="tx1"/>
                          </a:solidFill>
                          <a:latin typeface="Calibri" panose="020F0502020204030204" pitchFamily="34" charset="0"/>
                          <a:ea typeface="Arial Unicode MS" pitchFamily="50" charset="-127"/>
                          <a:cs typeface="Calibri" panose="020F0502020204030204" pitchFamily="34" charset="0"/>
                        </a:rPr>
                        <a:t>Output</a:t>
                      </a: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latinLnBrk="1"/>
                      <a:r>
                        <a:rPr lang="en-US" altLang="ko-KR" sz="1400" b="1" baseline="0" dirty="0">
                          <a:solidFill>
                            <a:schemeClr val="tx1"/>
                          </a:solidFill>
                          <a:latin typeface="Calibri" panose="020F0502020204030204" pitchFamily="34" charset="0"/>
                          <a:ea typeface="Arial Unicode MS" pitchFamily="50" charset="-127"/>
                          <a:cs typeface="Calibri" panose="020F0502020204030204" pitchFamily="34" charset="0"/>
                        </a:rPr>
                        <a:t>Measurements Accuracy</a:t>
                      </a:r>
                      <a:endParaRPr lang="en-US" altLang="ko-KR" sz="1400" b="1" dirty="0">
                        <a:solidFill>
                          <a:schemeClr val="tx1"/>
                        </a:solidFill>
                        <a:latin typeface="Calibri" panose="020F0502020204030204" pitchFamily="34" charset="0"/>
                        <a:ea typeface="Arial Unicode MS" pitchFamily="50" charset="-127"/>
                        <a:cs typeface="Calibri" panose="020F0502020204030204" pitchFamily="34" charset="0"/>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2"/>
                  </a:ext>
                </a:extLst>
              </a:tr>
              <a:tr h="428747">
                <a:tc vMerge="1">
                  <a:txBody>
                    <a:bodyPr/>
                    <a:lstStyle/>
                    <a:p>
                      <a:pPr algn="ctr" latinLnBrk="1"/>
                      <a:endParaRPr lang="ko-KR" altLang="en-US" b="1" dirty="0">
                        <a:latin typeface="Arial Unicode MS" pitchFamily="50" charset="-127"/>
                        <a:ea typeface="Arial Unicode MS" pitchFamily="50" charset="-127"/>
                        <a:cs typeface="Arial Unicode MS" pitchFamily="50" charset="-127"/>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400" b="0" dirty="0">
                          <a:latin typeface="Calibri" panose="020F0502020204030204" pitchFamily="34" charset="0"/>
                          <a:ea typeface="Arial Unicode MS" pitchFamily="50" charset="-127"/>
                          <a:cs typeface="Calibri" panose="020F0502020204030204" pitchFamily="34" charset="0"/>
                        </a:rPr>
                        <a:t>Day and night</a:t>
                      </a: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ko-KR" sz="1400" b="0" dirty="0">
                          <a:solidFill>
                            <a:schemeClr val="tx1"/>
                          </a:solidFill>
                          <a:latin typeface="Calibri" panose="020F0502020204030204" pitchFamily="34" charset="0"/>
                          <a:cs typeface="Calibri" panose="020F0502020204030204" pitchFamily="34" charset="0"/>
                        </a:rPr>
                        <a:t>CI </a:t>
                      </a:r>
                      <a:r>
                        <a:rPr lang="en-US" altLang="ko-KR" sz="1400" b="0" dirty="0" smtClean="0">
                          <a:solidFill>
                            <a:schemeClr val="tx1"/>
                          </a:solidFill>
                          <a:latin typeface="Calibri" panose="020F0502020204030204" pitchFamily="34" charset="0"/>
                          <a:cs typeface="Calibri" panose="020F0502020204030204" pitchFamily="34" charset="0"/>
                        </a:rPr>
                        <a:t>Score</a:t>
                      </a:r>
                      <a:endParaRPr lang="ko-KR" altLang="en-US" sz="1400" b="0" dirty="0">
                        <a:solidFill>
                          <a:schemeClr val="tx1"/>
                        </a:solidFill>
                        <a:latin typeface="Calibri" panose="020F0502020204030204" pitchFamily="34" charset="0"/>
                        <a:cs typeface="Calibri" panose="020F0502020204030204" pitchFamily="34" charset="0"/>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latinLnBrk="1">
                        <a:buFontTx/>
                        <a:buNone/>
                      </a:pPr>
                      <a:r>
                        <a:rPr lang="en-US" altLang="ko-KR" sz="1400" b="0" dirty="0">
                          <a:latin typeface="Calibri" panose="020F0502020204030204" pitchFamily="34" charset="0"/>
                          <a:ea typeface="Arial Unicode MS" pitchFamily="50" charset="-127"/>
                          <a:cs typeface="Calibri" panose="020F0502020204030204" pitchFamily="34" charset="0"/>
                        </a:rPr>
                        <a:t>POD </a:t>
                      </a:r>
                      <a:r>
                        <a:rPr lang="en-US" altLang="ko-KR" sz="1400" b="0" baseline="0" dirty="0">
                          <a:latin typeface="Calibri" panose="020F0502020204030204" pitchFamily="34" charset="0"/>
                          <a:ea typeface="Arial Unicode MS" pitchFamily="50" charset="-127"/>
                          <a:cs typeface="Calibri" panose="020F0502020204030204" pitchFamily="34" charset="0"/>
                        </a:rPr>
                        <a:t> </a:t>
                      </a:r>
                      <a:r>
                        <a:rPr lang="en-US" altLang="ko-KR" sz="1400" b="0" dirty="0">
                          <a:latin typeface="Calibri" panose="020F0502020204030204" pitchFamily="34" charset="0"/>
                          <a:ea typeface="Arial Unicode MS" pitchFamily="50" charset="-127"/>
                          <a:cs typeface="Calibri" panose="020F0502020204030204" pitchFamily="34" charset="0"/>
                        </a:rPr>
                        <a:t>70%</a:t>
                      </a:r>
                    </a:p>
                    <a:p>
                      <a:pPr marL="0" indent="0" algn="ctr" latinLnBrk="1">
                        <a:buFontTx/>
                        <a:buNone/>
                      </a:pPr>
                      <a:r>
                        <a:rPr lang="en-US" altLang="ko-KR" sz="1400" b="0" dirty="0">
                          <a:latin typeface="Calibri" panose="020F0502020204030204" pitchFamily="34" charset="0"/>
                          <a:ea typeface="Arial Unicode MS" pitchFamily="50" charset="-127"/>
                          <a:cs typeface="Calibri" panose="020F0502020204030204" pitchFamily="34" charset="0"/>
                        </a:rPr>
                        <a:t>FAR</a:t>
                      </a:r>
                      <a:r>
                        <a:rPr lang="en-US" altLang="ko-KR" sz="1400" b="0" baseline="0" dirty="0">
                          <a:latin typeface="Calibri" panose="020F0502020204030204" pitchFamily="34" charset="0"/>
                          <a:ea typeface="Arial Unicode MS" pitchFamily="50" charset="-127"/>
                          <a:cs typeface="Calibri" panose="020F0502020204030204" pitchFamily="34" charset="0"/>
                        </a:rPr>
                        <a:t>  40%</a:t>
                      </a:r>
                      <a:endParaRPr lang="ko-KR" altLang="en-US" sz="1400" b="0" dirty="0">
                        <a:latin typeface="Calibri" panose="020F0502020204030204" pitchFamily="34" charset="0"/>
                        <a:ea typeface="Arial Unicode MS" pitchFamily="50" charset="-127"/>
                        <a:cs typeface="Calibri" panose="020F0502020204030204" pitchFamily="34" charset="0"/>
                      </a:endParaRPr>
                    </a:p>
                  </a:txBody>
                  <a:tcPr marL="18000" marR="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2" name="직사각형 11"/>
          <p:cNvSpPr/>
          <p:nvPr/>
        </p:nvSpPr>
        <p:spPr>
          <a:xfrm>
            <a:off x="5330460" y="682099"/>
            <a:ext cx="624534" cy="225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smtClean="0">
                <a:solidFill>
                  <a:prstClr val="black"/>
                </a:solidFill>
                <a:latin typeface="Calibri" panose="020F0502020204030204" pitchFamily="34" charset="0"/>
                <a:cs typeface="Calibri" panose="020F0502020204030204" pitchFamily="34" charset="0"/>
              </a:rPr>
              <a:t>ELA</a:t>
            </a:r>
            <a:endParaRPr lang="ko-KR" altLang="en-US" sz="1600" dirty="0">
              <a:solidFill>
                <a:prstClr val="black"/>
              </a:solidFill>
              <a:latin typeface="Calibri" panose="020F0502020204030204" pitchFamily="34" charset="0"/>
              <a:cs typeface="Calibri" panose="020F0502020204030204" pitchFamily="34" charset="0"/>
            </a:endParaRPr>
          </a:p>
        </p:txBody>
      </p:sp>
      <p:pic>
        <p:nvPicPr>
          <p:cNvPr id="5" name="그림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907842"/>
            <a:ext cx="1728192" cy="1375876"/>
          </a:xfrm>
          <a:prstGeom prst="rect">
            <a:avLst/>
          </a:prstGeom>
          <a:ln>
            <a:solidFill>
              <a:schemeClr val="tx1"/>
            </a:solidFill>
          </a:ln>
        </p:spPr>
      </p:pic>
      <p:sp>
        <p:nvSpPr>
          <p:cNvPr id="14" name="직사각형 13"/>
          <p:cNvSpPr/>
          <p:nvPr/>
        </p:nvSpPr>
        <p:spPr>
          <a:xfrm>
            <a:off x="6438669" y="907842"/>
            <a:ext cx="624534" cy="225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smtClean="0">
                <a:solidFill>
                  <a:prstClr val="black"/>
                </a:solidFill>
                <a:latin typeface="Calibri" panose="020F0502020204030204" pitchFamily="34" charset="0"/>
                <a:cs typeface="Calibri" panose="020F0502020204030204" pitchFamily="34" charset="0"/>
              </a:rPr>
              <a:t>LA</a:t>
            </a:r>
            <a:endParaRPr lang="ko-KR" altLang="en-US" sz="16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6063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Data and method</a:t>
            </a:r>
            <a:endParaRPr lang="ko-KR" altLang="en-US" dirty="0"/>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5</a:t>
            </a:fld>
            <a:endParaRPr lang="en-US" dirty="0"/>
          </a:p>
        </p:txBody>
      </p:sp>
      <p:grpSp>
        <p:nvGrpSpPr>
          <p:cNvPr id="10" name="그룹 9"/>
          <p:cNvGrpSpPr/>
          <p:nvPr/>
        </p:nvGrpSpPr>
        <p:grpSpPr>
          <a:xfrm>
            <a:off x="107504" y="555526"/>
            <a:ext cx="4752528" cy="1228427"/>
            <a:chOff x="178970" y="641952"/>
            <a:chExt cx="4752528" cy="1676616"/>
          </a:xfrm>
        </p:grpSpPr>
        <p:sp>
          <p:nvSpPr>
            <p:cNvPr id="11" name="직사각형 10"/>
            <p:cNvSpPr/>
            <p:nvPr/>
          </p:nvSpPr>
          <p:spPr>
            <a:xfrm>
              <a:off x="231034" y="641952"/>
              <a:ext cx="4636466" cy="1676616"/>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ko-KR" altLang="en-US"/>
            </a:p>
          </p:txBody>
        </p:sp>
        <p:sp>
          <p:nvSpPr>
            <p:cNvPr id="12" name="내용 개체 틀 2"/>
            <p:cNvSpPr txBox="1">
              <a:spLocks/>
            </p:cNvSpPr>
            <p:nvPr/>
          </p:nvSpPr>
          <p:spPr>
            <a:xfrm>
              <a:off x="178970" y="727192"/>
              <a:ext cx="4752528" cy="1421946"/>
            </a:xfrm>
            <a:prstGeom prst="rect">
              <a:avLst/>
            </a:prstGeom>
          </p:spPr>
          <p:txBody>
            <a:bodyPr vert="horz" lIns="91440" tIns="45720" rIns="91440" bIns="45720" rtlCol="0" anchor="ctr">
              <a:noAutofit/>
            </a:bodyPr>
            <a:lstStyle>
              <a:lvl1pPr marL="114300" indent="-114300" algn="l" defTabSz="914400" rtl="0" eaLnBrk="1" latinLnBrk="0" hangingPunct="1">
                <a:lnSpc>
                  <a:spcPct val="130000"/>
                </a:lnSpc>
                <a:spcBef>
                  <a:spcPct val="20000"/>
                </a:spcBef>
                <a:spcAft>
                  <a:spcPts val="200"/>
                </a:spcAft>
                <a:buFont typeface="Arial"/>
                <a:buBlip>
                  <a:blip r:embed="rId3"/>
                </a:buBlip>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a:lnSpc>
                  <a:spcPct val="100000"/>
                </a:lnSpc>
                <a:buFont typeface="Wingdings" pitchFamily="2" charset="2"/>
                <a:buChar char="v"/>
              </a:pPr>
              <a:r>
                <a:rPr lang="en-US" altLang="ko-KR" sz="1800" b="1" spc="0" dirty="0" smtClean="0">
                  <a:solidFill>
                    <a:schemeClr val="tx1"/>
                  </a:solidFill>
                  <a:latin typeface="Calibri" panose="020F0502020204030204" pitchFamily="34" charset="0"/>
                  <a:cs typeface="Calibri" panose="020F0502020204030204" pitchFamily="34" charset="0"/>
                </a:rPr>
                <a:t> Study data</a:t>
              </a:r>
            </a:p>
            <a:p>
              <a:pPr marL="285750">
                <a:lnSpc>
                  <a:spcPct val="100000"/>
                </a:lnSpc>
              </a:pPr>
              <a:r>
                <a:rPr lang="en-US" altLang="ko-KR" spc="0" dirty="0">
                  <a:latin typeface="Calibri" panose="020F0502020204030204" pitchFamily="34" charset="0"/>
                  <a:cs typeface="Calibri" panose="020F0502020204030204" pitchFamily="34" charset="0"/>
                </a:rPr>
                <a:t>(GK2A L1B) </a:t>
              </a:r>
              <a:r>
                <a:rPr lang="en-US" altLang="ko-KR" spc="0" dirty="0">
                  <a:solidFill>
                    <a:srgbClr val="0000FF"/>
                  </a:solidFill>
                  <a:latin typeface="Calibri" panose="020F0502020204030204" pitchFamily="34" charset="0"/>
                  <a:cs typeface="Calibri" panose="020F0502020204030204" pitchFamily="34" charset="0"/>
                </a:rPr>
                <a:t>0.64</a:t>
              </a:r>
              <a:r>
                <a:rPr lang="en-US" altLang="ko-KR" spc="0" dirty="0">
                  <a:latin typeface="Calibri" panose="020F0502020204030204" pitchFamily="34" charset="0"/>
                  <a:cs typeface="Calibri" panose="020F0502020204030204" pitchFamily="34" charset="0"/>
                </a:rPr>
                <a:t>, 6.2, 8.6, 10.4, 11.2, 12.3, 13.3 </a:t>
              </a:r>
              <a:r>
                <a:rPr lang="el-GR" altLang="ko-KR" spc="0" dirty="0">
                  <a:latin typeface="Calibri" panose="020F0502020204030204" pitchFamily="34" charset="0"/>
                  <a:cs typeface="Calibri" panose="020F0502020204030204" pitchFamily="34" charset="0"/>
                </a:rPr>
                <a:t>μ</a:t>
              </a:r>
              <a:r>
                <a:rPr lang="en-US" altLang="ko-KR" spc="0" dirty="0">
                  <a:latin typeface="Calibri" panose="020F0502020204030204" pitchFamily="34" charset="0"/>
                  <a:cs typeface="Calibri" panose="020F0502020204030204" pitchFamily="34" charset="0"/>
                </a:rPr>
                <a:t>m</a:t>
              </a:r>
            </a:p>
            <a:p>
              <a:pPr marL="285750">
                <a:lnSpc>
                  <a:spcPct val="100000"/>
                </a:lnSpc>
              </a:pPr>
              <a:r>
                <a:rPr lang="en-US" altLang="ko-KR" spc="0" dirty="0">
                  <a:latin typeface="Calibri" panose="020F0502020204030204" pitchFamily="34" charset="0"/>
                  <a:cs typeface="Calibri" panose="020F0502020204030204" pitchFamily="34" charset="0"/>
                </a:rPr>
                <a:t>(GK2A L2) </a:t>
              </a:r>
              <a:r>
                <a:rPr lang="en-US" altLang="ko-KR" spc="0" dirty="0" smtClean="0">
                  <a:latin typeface="Calibri" panose="020F0502020204030204" pitchFamily="34" charset="0"/>
                  <a:cs typeface="Calibri" panose="020F0502020204030204" pitchFamily="34" charset="0"/>
                </a:rPr>
                <a:t>Atmospheric instability index (CAPE</a:t>
              </a:r>
              <a:r>
                <a:rPr lang="en-US" altLang="ko-KR" spc="0" dirty="0">
                  <a:latin typeface="Calibri" panose="020F0502020204030204" pitchFamily="34" charset="0"/>
                  <a:cs typeface="Calibri" panose="020F0502020204030204" pitchFamily="34" charset="0"/>
                </a:rPr>
                <a:t>, LI, SSI, KI, </a:t>
              </a:r>
              <a:r>
                <a:rPr lang="en-US" altLang="ko-KR" spc="0" dirty="0">
                  <a:solidFill>
                    <a:srgbClr val="0000FF"/>
                  </a:solidFill>
                  <a:latin typeface="Calibri" panose="020F0502020204030204" pitchFamily="34" charset="0"/>
                  <a:cs typeface="Calibri" panose="020F0502020204030204" pitchFamily="34" charset="0"/>
                </a:rPr>
                <a:t>TTI</a:t>
              </a:r>
              <a:r>
                <a:rPr lang="en-US" altLang="ko-KR" spc="0" dirty="0" smtClean="0">
                  <a:latin typeface="Calibri" panose="020F0502020204030204" pitchFamily="34" charset="0"/>
                  <a:cs typeface="Calibri" panose="020F0502020204030204" pitchFamily="34" charset="0"/>
                </a:rPr>
                <a:t>)</a:t>
              </a:r>
              <a:endParaRPr lang="en-US" altLang="ko-KR" spc="0" dirty="0">
                <a:latin typeface="Calibri" panose="020F0502020204030204" pitchFamily="34" charset="0"/>
                <a:cs typeface="Calibri" panose="020F0502020204030204" pitchFamily="34" charset="0"/>
              </a:endParaRPr>
            </a:p>
          </p:txBody>
        </p:sp>
      </p:grpSp>
      <p:grpSp>
        <p:nvGrpSpPr>
          <p:cNvPr id="20" name="그룹 19"/>
          <p:cNvGrpSpPr/>
          <p:nvPr/>
        </p:nvGrpSpPr>
        <p:grpSpPr>
          <a:xfrm>
            <a:off x="181069" y="1839709"/>
            <a:ext cx="4620982" cy="3108305"/>
            <a:chOff x="4676735" y="2518062"/>
            <a:chExt cx="4273152" cy="2425495"/>
          </a:xfrm>
        </p:grpSpPr>
        <p:sp>
          <p:nvSpPr>
            <p:cNvPr id="17" name="직사각형 16"/>
            <p:cNvSpPr/>
            <p:nvPr/>
          </p:nvSpPr>
          <p:spPr>
            <a:xfrm>
              <a:off x="4676735" y="2534551"/>
              <a:ext cx="4273152" cy="240900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ko-KR" altLang="en-US"/>
            </a:p>
          </p:txBody>
        </p:sp>
        <p:sp>
          <p:nvSpPr>
            <p:cNvPr id="18" name="내용 개체 틀 2"/>
            <p:cNvSpPr txBox="1">
              <a:spLocks/>
            </p:cNvSpPr>
            <p:nvPr/>
          </p:nvSpPr>
          <p:spPr>
            <a:xfrm>
              <a:off x="4676735" y="2518062"/>
              <a:ext cx="4104456" cy="275626"/>
            </a:xfrm>
            <a:prstGeom prst="rect">
              <a:avLst/>
            </a:prstGeom>
          </p:spPr>
          <p:txBody>
            <a:bodyPr vert="horz" lIns="91440" tIns="45720" rIns="91440" bIns="45720" rtlCol="0" anchor="ctr">
              <a:noAutofit/>
            </a:bodyPr>
            <a:lstStyle>
              <a:lvl1pPr marL="114300" indent="-114300" algn="l" defTabSz="914400" rtl="0" eaLnBrk="1" latinLnBrk="0" hangingPunct="1">
                <a:lnSpc>
                  <a:spcPct val="130000"/>
                </a:lnSpc>
                <a:spcBef>
                  <a:spcPct val="20000"/>
                </a:spcBef>
                <a:spcAft>
                  <a:spcPts val="200"/>
                </a:spcAft>
                <a:buFont typeface="Arial"/>
                <a:buBlip>
                  <a:blip r:embed="rId3"/>
                </a:buBlip>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a:lnSpc>
                  <a:spcPct val="120000"/>
                </a:lnSpc>
                <a:buFont typeface="Wingdings" pitchFamily="2" charset="2"/>
                <a:buChar char="v"/>
              </a:pPr>
              <a:r>
                <a:rPr lang="en-US" altLang="ko-KR" sz="2000" b="1" spc="0" dirty="0" smtClean="0">
                  <a:solidFill>
                    <a:schemeClr val="tx1"/>
                  </a:solidFill>
                  <a:latin typeface="Calibri" pitchFamily="34" charset="0"/>
                </a:rPr>
                <a:t> </a:t>
              </a:r>
              <a:r>
                <a:rPr lang="en-US" altLang="ko-KR" sz="1800" b="1" spc="0" dirty="0" smtClean="0">
                  <a:solidFill>
                    <a:schemeClr val="tx1"/>
                  </a:solidFill>
                  <a:latin typeface="Calibri" pitchFamily="34" charset="0"/>
                </a:rPr>
                <a:t>Method </a:t>
              </a:r>
              <a:endParaRPr lang="en-US" altLang="ko-KR" sz="1800" spc="0" dirty="0" smtClean="0">
                <a:solidFill>
                  <a:schemeClr val="tx1"/>
                </a:solidFill>
                <a:latin typeface="Calibri" pitchFamily="34" charset="0"/>
              </a:endParaRPr>
            </a:p>
          </p:txBody>
        </p:sp>
      </p:grpSp>
      <p:sp>
        <p:nvSpPr>
          <p:cNvPr id="24" name="텍스트 개체 틀 4"/>
          <p:cNvSpPr txBox="1">
            <a:spLocks/>
          </p:cNvSpPr>
          <p:nvPr/>
        </p:nvSpPr>
        <p:spPr>
          <a:xfrm>
            <a:off x="179512" y="2084105"/>
            <a:ext cx="4680520" cy="2791901"/>
          </a:xfrm>
          <a:prstGeom prst="rect">
            <a:avLst/>
          </a:prstGeom>
        </p:spPr>
        <p:txBody>
          <a:bodyPr vert="horz" lIns="91440" tIns="45720" rIns="91440" bIns="45720" rtlCol="0">
            <a:noAutofit/>
          </a:bodyPr>
          <a:lstStyle>
            <a:lvl1pPr marL="0" indent="0" algn="l" defTabSz="914400" rtl="0" eaLnBrk="1" latinLnBrk="1" hangingPunct="1">
              <a:spcBef>
                <a:spcPct val="20000"/>
              </a:spcBef>
              <a:buFontTx/>
              <a:buNone/>
              <a:defRPr lang="ko-KR" altLang="en-US" sz="1800" b="1" kern="1200" spc="-150" dirty="0" smtClean="0">
                <a:ln>
                  <a:solidFill>
                    <a:schemeClr val="accent1">
                      <a:alpha val="0"/>
                    </a:schemeClr>
                  </a:solidFill>
                </a:ln>
                <a:solidFill>
                  <a:schemeClr val="accent1"/>
                </a:solidFill>
                <a:latin typeface="맑은 고딕" panose="020B0503020000020004" pitchFamily="50" charset="-127"/>
                <a:ea typeface="맑은 고딕" panose="020B0503020000020004" pitchFamily="50" charset="-127"/>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r>
              <a:rPr lang="en-US" altLang="ko-KR" sz="1600" spc="0" dirty="0" smtClean="0">
                <a:solidFill>
                  <a:schemeClr val="tx1">
                    <a:lumMod val="85000"/>
                    <a:lumOff val="15000"/>
                  </a:schemeClr>
                </a:solidFill>
                <a:latin typeface="Calibri" panose="020F0502020204030204" pitchFamily="34" charset="0"/>
                <a:cs typeface="Calibri" panose="020F0502020204030204" pitchFamily="34" charset="0"/>
              </a:rPr>
              <a:t>1) Convective cloud mask (CCM)</a:t>
            </a:r>
          </a:p>
          <a:p>
            <a:r>
              <a:rPr lang="en-US" altLang="ko-KR" sz="1600" b="0" spc="0" dirty="0" smtClean="0">
                <a:solidFill>
                  <a:schemeClr val="tx1">
                    <a:lumMod val="85000"/>
                    <a:lumOff val="15000"/>
                  </a:schemeClr>
                </a:solidFill>
                <a:latin typeface="Calibri" panose="020F0502020204030204" pitchFamily="34" charset="0"/>
                <a:cs typeface="Calibri" panose="020F0502020204030204" pitchFamily="34" charset="0"/>
              </a:rPr>
              <a:t>  - Cloud classification step to select CI candidate pixels</a:t>
            </a:r>
          </a:p>
          <a:p>
            <a:r>
              <a:rPr lang="en-US" altLang="ko-KR" sz="1600" spc="0" dirty="0" smtClean="0">
                <a:solidFill>
                  <a:schemeClr val="tx1">
                    <a:lumMod val="85000"/>
                    <a:lumOff val="15000"/>
                  </a:schemeClr>
                </a:solidFill>
                <a:latin typeface="Calibri" panose="020F0502020204030204" pitchFamily="34" charset="0"/>
                <a:cs typeface="Calibri" panose="020F0502020204030204" pitchFamily="34" charset="0"/>
              </a:rPr>
              <a:t>2) </a:t>
            </a:r>
            <a:r>
              <a:rPr lang="en-US" altLang="ko-KR" sz="1600" spc="0" dirty="0">
                <a:solidFill>
                  <a:schemeClr val="tx1">
                    <a:lumMod val="85000"/>
                    <a:lumOff val="15000"/>
                  </a:schemeClr>
                </a:solidFill>
                <a:latin typeface="Calibri" panose="020F0502020204030204" pitchFamily="34" charset="0"/>
                <a:cs typeface="Calibri" panose="020F0502020204030204" pitchFamily="34" charset="0"/>
              </a:rPr>
              <a:t>Clustering of cloud </a:t>
            </a:r>
            <a:r>
              <a:rPr lang="en-US" altLang="ko-KR" sz="1600" spc="0" dirty="0" smtClean="0">
                <a:solidFill>
                  <a:schemeClr val="tx1">
                    <a:lumMod val="85000"/>
                    <a:lumOff val="15000"/>
                  </a:schemeClr>
                </a:solidFill>
                <a:latin typeface="Calibri" panose="020F0502020204030204" pitchFamily="34" charset="0"/>
                <a:cs typeface="Calibri" panose="020F0502020204030204" pitchFamily="34" charset="0"/>
              </a:rPr>
              <a:t>pixels</a:t>
            </a:r>
          </a:p>
          <a:p>
            <a:r>
              <a:rPr lang="en-US" altLang="ko-KR" sz="1600" b="0" spc="0" dirty="0" smtClean="0">
                <a:solidFill>
                  <a:schemeClr val="tx1">
                    <a:lumMod val="85000"/>
                    <a:lumOff val="15000"/>
                  </a:schemeClr>
                </a:solidFill>
                <a:latin typeface="Calibri" panose="020F0502020204030204" pitchFamily="34" charset="0"/>
                <a:cs typeface="Calibri" panose="020F0502020204030204" pitchFamily="34" charset="0"/>
              </a:rPr>
              <a:t>  - Clustering candidate pixels classified from CCM </a:t>
            </a:r>
            <a:endParaRPr lang="en-US" altLang="ko-KR" sz="1600" b="0" spc="0" dirty="0">
              <a:solidFill>
                <a:schemeClr val="tx1">
                  <a:lumMod val="85000"/>
                  <a:lumOff val="15000"/>
                </a:schemeClr>
              </a:solidFill>
              <a:latin typeface="Calibri" panose="020F0502020204030204" pitchFamily="34" charset="0"/>
              <a:cs typeface="Calibri" panose="020F0502020204030204" pitchFamily="34" charset="0"/>
            </a:endParaRPr>
          </a:p>
          <a:p>
            <a:r>
              <a:rPr lang="en-US" altLang="ko-KR" sz="1600" spc="0" dirty="0" smtClean="0">
                <a:solidFill>
                  <a:schemeClr val="tx1">
                    <a:lumMod val="85000"/>
                    <a:lumOff val="15000"/>
                  </a:schemeClr>
                </a:solidFill>
                <a:latin typeface="Calibri" panose="020F0502020204030204" pitchFamily="34" charset="0"/>
                <a:cs typeface="Calibri" panose="020F0502020204030204" pitchFamily="34" charset="0"/>
              </a:rPr>
              <a:t>3) </a:t>
            </a:r>
            <a:r>
              <a:rPr lang="en-US" altLang="ko-KR" sz="1600" spc="0" dirty="0">
                <a:solidFill>
                  <a:schemeClr val="tx1">
                    <a:lumMod val="85000"/>
                    <a:lumOff val="15000"/>
                  </a:schemeClr>
                </a:solidFill>
                <a:latin typeface="Calibri" panose="020F0502020204030204" pitchFamily="34" charset="0"/>
                <a:cs typeface="Calibri" panose="020F0502020204030204" pitchFamily="34" charset="0"/>
              </a:rPr>
              <a:t>Determining CI </a:t>
            </a:r>
            <a:r>
              <a:rPr lang="en-US" altLang="ko-KR" sz="1600" spc="0" dirty="0" smtClean="0">
                <a:solidFill>
                  <a:schemeClr val="tx1">
                    <a:lumMod val="85000"/>
                    <a:lumOff val="15000"/>
                  </a:schemeClr>
                </a:solidFill>
                <a:latin typeface="Calibri" panose="020F0502020204030204" pitchFamily="34" charset="0"/>
                <a:cs typeface="Calibri" panose="020F0502020204030204" pitchFamily="34" charset="0"/>
              </a:rPr>
              <a:t>objects </a:t>
            </a:r>
            <a:endParaRPr lang="en-US" altLang="ko-KR" sz="1600" spc="0" dirty="0">
              <a:solidFill>
                <a:schemeClr val="tx1">
                  <a:lumMod val="85000"/>
                  <a:lumOff val="15000"/>
                </a:schemeClr>
              </a:solidFill>
              <a:latin typeface="Calibri" panose="020F0502020204030204" pitchFamily="34" charset="0"/>
              <a:cs typeface="Calibri" panose="020F0502020204030204" pitchFamily="34" charset="0"/>
            </a:endParaRPr>
          </a:p>
          <a:p>
            <a:r>
              <a:rPr lang="en-US" altLang="ko-KR" sz="1600" b="0" spc="0" dirty="0" smtClean="0">
                <a:solidFill>
                  <a:schemeClr val="tx1">
                    <a:lumMod val="85000"/>
                    <a:lumOff val="15000"/>
                  </a:schemeClr>
                </a:solidFill>
                <a:latin typeface="Calibri" panose="020F0502020204030204" pitchFamily="34" charset="0"/>
                <a:cs typeface="Calibri" panose="020F0502020204030204" pitchFamily="34" charset="0"/>
              </a:rPr>
              <a:t>  </a:t>
            </a:r>
            <a:r>
              <a:rPr lang="en-US" altLang="ko-KR" sz="1600" b="0" spc="0" dirty="0">
                <a:solidFill>
                  <a:schemeClr val="tx1"/>
                </a:solidFill>
                <a:latin typeface="Calibri" panose="020F0502020204030204" pitchFamily="34" charset="0"/>
                <a:cs typeface="Calibri" panose="020F0502020204030204" pitchFamily="34" charset="0"/>
              </a:rPr>
              <a:t>- </a:t>
            </a:r>
            <a:r>
              <a:rPr lang="en-US" altLang="ko-KR" sz="1600" b="0" spc="0" dirty="0" smtClean="0">
                <a:solidFill>
                  <a:schemeClr val="tx1"/>
                </a:solidFill>
                <a:latin typeface="Calibri" panose="020F0502020204030204" pitchFamily="34" charset="0"/>
                <a:cs typeface="Calibri" panose="020F0502020204030204" pitchFamily="34" charset="0"/>
              </a:rPr>
              <a:t>CI determination through cloud physical properties</a:t>
            </a:r>
            <a:br>
              <a:rPr lang="en-US" altLang="ko-KR" sz="1600" b="0" spc="0" dirty="0" smtClean="0">
                <a:solidFill>
                  <a:schemeClr val="tx1"/>
                </a:solidFill>
                <a:latin typeface="Calibri" panose="020F0502020204030204" pitchFamily="34" charset="0"/>
                <a:cs typeface="Calibri" panose="020F0502020204030204" pitchFamily="34" charset="0"/>
              </a:rPr>
            </a:br>
            <a:r>
              <a:rPr lang="en-US" altLang="ko-KR" sz="1600" b="0" spc="0" dirty="0" smtClean="0">
                <a:solidFill>
                  <a:schemeClr val="tx1"/>
                </a:solidFill>
                <a:latin typeface="Calibri" panose="020F0502020204030204" pitchFamily="34" charset="0"/>
                <a:cs typeface="Calibri" panose="020F0502020204030204" pitchFamily="34" charset="0"/>
              </a:rPr>
              <a:t>    and time trends</a:t>
            </a:r>
            <a:endParaRPr lang="en-US" altLang="ko-KR" sz="1600" b="0" spc="0" dirty="0" smtClean="0">
              <a:solidFill>
                <a:schemeClr val="tx1">
                  <a:lumMod val="85000"/>
                  <a:lumOff val="15000"/>
                </a:schemeClr>
              </a:solidFill>
              <a:latin typeface="Calibri" panose="020F0502020204030204" pitchFamily="34" charset="0"/>
              <a:cs typeface="Calibri" panose="020F0502020204030204" pitchFamily="34" charset="0"/>
            </a:endParaRPr>
          </a:p>
          <a:p>
            <a:r>
              <a:rPr lang="en-US" altLang="ko-KR" sz="1600" spc="0" dirty="0" smtClean="0">
                <a:solidFill>
                  <a:srgbClr val="0000FF"/>
                </a:solidFill>
                <a:latin typeface="Calibri" panose="020F0502020204030204" pitchFamily="34" charset="0"/>
                <a:cs typeface="Calibri" panose="020F0502020204030204" pitchFamily="34" charset="0"/>
              </a:rPr>
              <a:t>4) Test of cloud object property (post-processing)</a:t>
            </a:r>
          </a:p>
          <a:p>
            <a:r>
              <a:rPr lang="en-US" altLang="ko-KR" sz="1600" spc="0" dirty="0">
                <a:solidFill>
                  <a:srgbClr val="0000FF"/>
                </a:solidFill>
                <a:latin typeface="Calibri" panose="020F0502020204030204" pitchFamily="34" charset="0"/>
                <a:cs typeface="Calibri" panose="020F0502020204030204" pitchFamily="34" charset="0"/>
              </a:rPr>
              <a:t> </a:t>
            </a:r>
            <a:r>
              <a:rPr lang="en-US" altLang="ko-KR" sz="1600" spc="0" dirty="0" smtClean="0">
                <a:solidFill>
                  <a:srgbClr val="0000FF"/>
                </a:solidFill>
                <a:latin typeface="Calibri" panose="020F0502020204030204" pitchFamily="34" charset="0"/>
                <a:cs typeface="Calibri" panose="020F0502020204030204" pitchFamily="34" charset="0"/>
              </a:rPr>
              <a:t> </a:t>
            </a:r>
            <a:r>
              <a:rPr lang="en-US" altLang="ko-KR" sz="1600" b="0" spc="0" dirty="0" smtClean="0">
                <a:solidFill>
                  <a:srgbClr val="0000FF"/>
                </a:solidFill>
                <a:latin typeface="Calibri" panose="020F0502020204030204" pitchFamily="34" charset="0"/>
                <a:cs typeface="Calibri" panose="020F0502020204030204" pitchFamily="34" charset="0"/>
              </a:rPr>
              <a:t>- Removal of non-convective objects such as cirrus</a:t>
            </a:r>
            <a:br>
              <a:rPr lang="en-US" altLang="ko-KR" sz="1600" b="0" spc="0" dirty="0" smtClean="0">
                <a:solidFill>
                  <a:srgbClr val="0000FF"/>
                </a:solidFill>
                <a:latin typeface="Calibri" panose="020F0502020204030204" pitchFamily="34" charset="0"/>
                <a:cs typeface="Calibri" panose="020F0502020204030204" pitchFamily="34" charset="0"/>
              </a:rPr>
            </a:br>
            <a:r>
              <a:rPr lang="en-US" altLang="ko-KR" sz="1600" b="0" spc="0" dirty="0" smtClean="0">
                <a:solidFill>
                  <a:srgbClr val="0000FF"/>
                </a:solidFill>
                <a:latin typeface="Calibri" panose="020F0502020204030204" pitchFamily="34" charset="0"/>
                <a:cs typeface="Calibri" panose="020F0502020204030204" pitchFamily="34" charset="0"/>
              </a:rPr>
              <a:t>    clouds and cloud edges</a:t>
            </a:r>
            <a:endParaRPr lang="ko-KR" altLang="en-US" sz="1600" b="0" spc="0" dirty="0" smtClean="0">
              <a:solidFill>
                <a:srgbClr val="0000FF"/>
              </a:solidFill>
              <a:latin typeface="Calibri" pitchFamily="34" charset="0"/>
              <a:cs typeface="Calibri" panose="020F0502020204030204" pitchFamily="34" charset="0"/>
            </a:endParaRPr>
          </a:p>
          <a:p>
            <a:endParaRPr lang="en-US" altLang="ko-KR" sz="1600" b="0" spc="0" dirty="0" smtClean="0">
              <a:solidFill>
                <a:schemeClr val="tx1">
                  <a:lumMod val="85000"/>
                  <a:lumOff val="15000"/>
                </a:schemeClr>
              </a:solidFill>
              <a:latin typeface="Calibri" panose="020F0502020204030204" pitchFamily="34" charset="0"/>
              <a:cs typeface="Calibri" panose="020F0502020204030204" pitchFamily="34" charset="0"/>
            </a:endParaRPr>
          </a:p>
        </p:txBody>
      </p:sp>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492022"/>
            <a:ext cx="3672408" cy="4455992"/>
          </a:xfrm>
          <a:prstGeom prst="rect">
            <a:avLst/>
          </a:prstGeom>
        </p:spPr>
      </p:pic>
    </p:spTree>
    <p:extLst>
      <p:ext uri="{BB962C8B-B14F-4D97-AF65-F5344CB8AC3E}">
        <p14:creationId xmlns:p14="http://schemas.microsoft.com/office/powerpoint/2010/main" val="261308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GK2A CI product Issues</a:t>
            </a:r>
            <a:endParaRPr lang="ko-KR" altLang="en-US" dirty="0"/>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6</a:t>
            </a:fld>
            <a:endParaRPr lang="en-US" dirty="0"/>
          </a:p>
        </p:txBody>
      </p:sp>
      <p:sp>
        <p:nvSpPr>
          <p:cNvPr id="8" name="내용 개체 틀 2"/>
          <p:cNvSpPr txBox="1">
            <a:spLocks/>
          </p:cNvSpPr>
          <p:nvPr/>
        </p:nvSpPr>
        <p:spPr>
          <a:xfrm>
            <a:off x="4623766" y="743452"/>
            <a:ext cx="4139930" cy="3473224"/>
          </a:xfrm>
          <a:prstGeom prst="rect">
            <a:avLst/>
          </a:prstGeom>
        </p:spPr>
        <p:txBody>
          <a:bodyPr vert="horz" lIns="91440" tIns="45720" rIns="91440" bIns="45720" rtlCol="0">
            <a:normAutofit lnSpcReduction="10000"/>
          </a:bodyPr>
          <a:lstStyle>
            <a:lvl1pPr marL="114300" indent="-114300" algn="l" defTabSz="914400" rtl="0" eaLnBrk="1" latinLnBrk="0" hangingPunct="1">
              <a:lnSpc>
                <a:spcPct val="130000"/>
              </a:lnSpc>
              <a:spcBef>
                <a:spcPct val="20000"/>
              </a:spcBef>
              <a:spcAft>
                <a:spcPts val="200"/>
              </a:spcAft>
              <a:buFont typeface="Arial"/>
              <a:buBlip>
                <a:blip r:embed="rId3"/>
              </a:buBlip>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marL="180000" indent="-180000">
              <a:lnSpc>
                <a:spcPct val="150000"/>
              </a:lnSpc>
            </a:pPr>
            <a:r>
              <a:rPr lang="en-US" altLang="ko-KR" sz="1800" spc="0" dirty="0">
                <a:solidFill>
                  <a:schemeClr val="tx1">
                    <a:lumMod val="85000"/>
                    <a:lumOff val="15000"/>
                  </a:schemeClr>
                </a:solidFill>
                <a:latin typeface="Calibri" panose="020F0502020204030204" pitchFamily="34" charset="0"/>
                <a:cs typeface="Calibri" panose="020F0502020204030204" pitchFamily="34" charset="0"/>
              </a:rPr>
              <a:t>The CI </a:t>
            </a:r>
            <a:r>
              <a:rPr lang="en-US" altLang="ko-KR" sz="1800" spc="0" dirty="0" smtClean="0">
                <a:solidFill>
                  <a:schemeClr val="tx1">
                    <a:lumMod val="85000"/>
                    <a:lumOff val="15000"/>
                  </a:schemeClr>
                </a:solidFill>
                <a:latin typeface="Calibri" panose="020F0502020204030204" pitchFamily="34" charset="0"/>
                <a:cs typeface="Calibri" panose="020F0502020204030204" pitchFamily="34" charset="0"/>
              </a:rPr>
              <a:t>product </a:t>
            </a:r>
            <a:r>
              <a:rPr lang="en-US" altLang="ko-KR" sz="1800" spc="0" dirty="0">
                <a:solidFill>
                  <a:schemeClr val="tx1">
                    <a:lumMod val="85000"/>
                    <a:lumOff val="15000"/>
                  </a:schemeClr>
                </a:solidFill>
                <a:latin typeface="Calibri" panose="020F0502020204030204" pitchFamily="34" charset="0"/>
                <a:cs typeface="Calibri" panose="020F0502020204030204" pitchFamily="34" charset="0"/>
              </a:rPr>
              <a:t>detects any cloud object that is likely to develop into a convective </a:t>
            </a:r>
            <a:r>
              <a:rPr lang="en-US" altLang="ko-KR" sz="1800" spc="0" dirty="0" smtClean="0">
                <a:solidFill>
                  <a:schemeClr val="tx1">
                    <a:lumMod val="85000"/>
                    <a:lumOff val="15000"/>
                  </a:schemeClr>
                </a:solidFill>
                <a:latin typeface="Calibri" panose="020F0502020204030204" pitchFamily="34" charset="0"/>
                <a:cs typeface="Calibri" panose="020F0502020204030204" pitchFamily="34" charset="0"/>
              </a:rPr>
              <a:t>cloud</a:t>
            </a:r>
          </a:p>
          <a:p>
            <a:pPr marL="180000" indent="-180000">
              <a:lnSpc>
                <a:spcPct val="150000"/>
              </a:lnSpc>
            </a:pPr>
            <a:r>
              <a:rPr lang="en-US" altLang="ko-KR" sz="1800" spc="0" dirty="0">
                <a:solidFill>
                  <a:srgbClr val="FF0000"/>
                </a:solidFill>
                <a:latin typeface="Calibri" panose="020F0502020204030204" pitchFamily="34" charset="0"/>
                <a:cs typeface="Calibri" panose="020F0502020204030204" pitchFamily="34" charset="0"/>
              </a:rPr>
              <a:t>Therefore, there are many false alarms because cloud edges, cirrus clouds, and non-convective clouds are detected</a:t>
            </a:r>
            <a:r>
              <a:rPr lang="en-US" altLang="ko-KR" sz="1800" spc="0" dirty="0" smtClean="0">
                <a:solidFill>
                  <a:srgbClr val="FF0000"/>
                </a:solidFill>
                <a:latin typeface="Calibri" panose="020F0502020204030204" pitchFamily="34" charset="0"/>
                <a:cs typeface="Calibri" panose="020F0502020204030204" pitchFamily="34" charset="0"/>
              </a:rPr>
              <a:t>.</a:t>
            </a:r>
          </a:p>
          <a:p>
            <a:pPr marL="180000" indent="-180000">
              <a:lnSpc>
                <a:spcPct val="150000"/>
              </a:lnSpc>
            </a:pPr>
            <a:r>
              <a:rPr lang="en-US" altLang="ko-KR" sz="1800" spc="0" dirty="0" smtClean="0">
                <a:solidFill>
                  <a:schemeClr val="tx1">
                    <a:lumMod val="85000"/>
                    <a:lumOff val="15000"/>
                  </a:schemeClr>
                </a:solidFill>
                <a:latin typeface="Calibri" panose="020F0502020204030204" pitchFamily="34" charset="0"/>
                <a:cs typeface="Calibri" panose="020F0502020204030204" pitchFamily="34" charset="0"/>
              </a:rPr>
              <a:t>Convective clouds occurring in spring and autumn are not detected</a:t>
            </a:r>
          </a:p>
        </p:txBody>
      </p:sp>
      <p:grpSp>
        <p:nvGrpSpPr>
          <p:cNvPr id="9" name="그룹 8"/>
          <p:cNvGrpSpPr/>
          <p:nvPr/>
        </p:nvGrpSpPr>
        <p:grpSpPr>
          <a:xfrm>
            <a:off x="297470" y="602842"/>
            <a:ext cx="4152159" cy="3782905"/>
            <a:chOff x="149260" y="2132857"/>
            <a:chExt cx="3267769" cy="3267769"/>
          </a:xfrm>
        </p:grpSpPr>
        <p:pic>
          <p:nvPicPr>
            <p:cNvPr id="10" name="그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260" y="2132857"/>
              <a:ext cx="3267769" cy="3267769"/>
            </a:xfrm>
            <a:prstGeom prst="rect">
              <a:avLst/>
            </a:prstGeom>
          </p:spPr>
        </p:pic>
        <p:sp>
          <p:nvSpPr>
            <p:cNvPr id="11" name="타원 10"/>
            <p:cNvSpPr/>
            <p:nvPr/>
          </p:nvSpPr>
          <p:spPr>
            <a:xfrm>
              <a:off x="1621046" y="3717334"/>
              <a:ext cx="792088" cy="681167"/>
            </a:xfrm>
            <a:prstGeom prst="ellipse">
              <a:avLst/>
            </a:prstGeom>
            <a:noFill/>
            <a:ln w="38100">
              <a:solidFill>
                <a:srgbClr val="00FF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타원 11"/>
            <p:cNvSpPr/>
            <p:nvPr/>
          </p:nvSpPr>
          <p:spPr>
            <a:xfrm>
              <a:off x="1091888" y="2625153"/>
              <a:ext cx="648072" cy="779775"/>
            </a:xfrm>
            <a:prstGeom prst="ellipse">
              <a:avLst/>
            </a:prstGeom>
            <a:noFill/>
            <a:ln w="38100">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타원 12"/>
            <p:cNvSpPr/>
            <p:nvPr/>
          </p:nvSpPr>
          <p:spPr>
            <a:xfrm>
              <a:off x="2738894" y="2517840"/>
              <a:ext cx="648072" cy="779776"/>
            </a:xfrm>
            <a:prstGeom prst="ellipse">
              <a:avLst/>
            </a:prstGeom>
            <a:noFill/>
            <a:ln w="38100">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타원 13"/>
            <p:cNvSpPr/>
            <p:nvPr/>
          </p:nvSpPr>
          <p:spPr>
            <a:xfrm>
              <a:off x="2151488" y="2967630"/>
              <a:ext cx="648072" cy="779775"/>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타원 14"/>
            <p:cNvSpPr/>
            <p:nvPr/>
          </p:nvSpPr>
          <p:spPr>
            <a:xfrm>
              <a:off x="1907831" y="2203672"/>
              <a:ext cx="648072" cy="511538"/>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6" name="그룹 15"/>
          <p:cNvGrpSpPr/>
          <p:nvPr/>
        </p:nvGrpSpPr>
        <p:grpSpPr>
          <a:xfrm>
            <a:off x="202330" y="4497488"/>
            <a:ext cx="6697772" cy="353942"/>
            <a:chOff x="2984824" y="3931182"/>
            <a:chExt cx="6697772" cy="353942"/>
          </a:xfrm>
        </p:grpSpPr>
        <p:sp>
          <p:nvSpPr>
            <p:cNvPr id="17" name="직사각형 16"/>
            <p:cNvSpPr/>
            <p:nvPr/>
          </p:nvSpPr>
          <p:spPr>
            <a:xfrm>
              <a:off x="2984824" y="3931182"/>
              <a:ext cx="2460540" cy="338554"/>
            </a:xfrm>
            <a:prstGeom prst="rect">
              <a:avLst/>
            </a:prstGeom>
            <a:noFill/>
            <a:ln>
              <a:noFill/>
            </a:ln>
          </p:spPr>
          <p:txBody>
            <a:bodyPr wrap="square" anchor="ctr">
              <a:spAutoFit/>
            </a:bodyPr>
            <a:lstStyle/>
            <a:p>
              <a:pPr marL="285750" indent="-285750">
                <a:buFont typeface="Wingdings" pitchFamily="2" charset="2"/>
                <a:buChar char="ü"/>
              </a:pPr>
              <a:r>
                <a:rPr lang="en-US" altLang="ko-KR" sz="1600" b="1" dirty="0" smtClean="0">
                  <a:solidFill>
                    <a:srgbClr val="33CCFF"/>
                  </a:solidFill>
                  <a:latin typeface="Calibri" panose="020F0502020204030204" pitchFamily="34" charset="0"/>
                  <a:cs typeface="Calibri" panose="020F0502020204030204" pitchFamily="34" charset="0"/>
                </a:rPr>
                <a:t>Convective Initiation</a:t>
              </a:r>
              <a:endParaRPr lang="en-US" altLang="ko-KR" sz="1600" b="1" dirty="0">
                <a:solidFill>
                  <a:prstClr val="black"/>
                </a:solidFill>
                <a:latin typeface="Calibri" panose="020F0502020204030204" pitchFamily="34" charset="0"/>
                <a:cs typeface="Calibri" panose="020F0502020204030204" pitchFamily="34" charset="0"/>
              </a:endParaRPr>
            </a:p>
          </p:txBody>
        </p:sp>
        <p:sp>
          <p:nvSpPr>
            <p:cNvPr id="18" name="직사각형 17"/>
            <p:cNvSpPr/>
            <p:nvPr/>
          </p:nvSpPr>
          <p:spPr>
            <a:xfrm>
              <a:off x="7443185" y="3946570"/>
              <a:ext cx="2239411" cy="338554"/>
            </a:xfrm>
            <a:prstGeom prst="rect">
              <a:avLst/>
            </a:prstGeom>
            <a:noFill/>
            <a:ln>
              <a:noFill/>
            </a:ln>
          </p:spPr>
          <p:txBody>
            <a:bodyPr wrap="square" anchor="ctr">
              <a:spAutoFit/>
            </a:bodyPr>
            <a:lstStyle/>
            <a:p>
              <a:pPr marL="285750" indent="-285750">
                <a:buFont typeface="Wingdings" pitchFamily="2" charset="2"/>
                <a:buChar char="ü"/>
              </a:pPr>
              <a:r>
                <a:rPr lang="en-US" altLang="ko-KR" sz="1600" b="1" dirty="0" smtClean="0">
                  <a:solidFill>
                    <a:srgbClr val="FF00FF"/>
                  </a:solidFill>
                  <a:latin typeface="Calibri" panose="020F0502020204030204" pitchFamily="34" charset="0"/>
                  <a:cs typeface="Calibri" panose="020F0502020204030204" pitchFamily="34" charset="0"/>
                </a:rPr>
                <a:t>Edge of cloud</a:t>
              </a:r>
              <a:endParaRPr lang="en-US" altLang="ko-KR" sz="1600" b="1" dirty="0">
                <a:solidFill>
                  <a:srgbClr val="FF00FF"/>
                </a:solidFill>
                <a:latin typeface="Calibri" panose="020F0502020204030204" pitchFamily="34" charset="0"/>
                <a:cs typeface="Calibri" panose="020F0502020204030204" pitchFamily="34" charset="0"/>
              </a:endParaRPr>
            </a:p>
          </p:txBody>
        </p:sp>
        <p:sp>
          <p:nvSpPr>
            <p:cNvPr id="19" name="직사각형 18"/>
            <p:cNvSpPr/>
            <p:nvPr/>
          </p:nvSpPr>
          <p:spPr>
            <a:xfrm>
              <a:off x="5156044" y="3946570"/>
              <a:ext cx="2625321" cy="338554"/>
            </a:xfrm>
            <a:prstGeom prst="rect">
              <a:avLst/>
            </a:prstGeom>
            <a:noFill/>
            <a:ln>
              <a:noFill/>
            </a:ln>
          </p:spPr>
          <p:txBody>
            <a:bodyPr wrap="square" anchor="ctr">
              <a:spAutoFit/>
            </a:bodyPr>
            <a:lstStyle/>
            <a:p>
              <a:pPr marL="285750" indent="-285750">
                <a:buFont typeface="Wingdings" pitchFamily="2" charset="2"/>
                <a:buChar char="ü"/>
              </a:pPr>
              <a:r>
                <a:rPr lang="en-US" altLang="ko-KR" sz="1600" b="1" dirty="0" smtClean="0">
                  <a:solidFill>
                    <a:srgbClr val="33CC33"/>
                  </a:solidFill>
                  <a:latin typeface="Calibri" panose="020F0502020204030204" pitchFamily="34" charset="0"/>
                  <a:cs typeface="Calibri" panose="020F0502020204030204" pitchFamily="34" charset="0"/>
                </a:rPr>
                <a:t>Non-convective clouds </a:t>
              </a:r>
              <a:endParaRPr lang="en-US" altLang="ko-KR" sz="1600" b="1" dirty="0">
                <a:solidFill>
                  <a:srgbClr val="92D050"/>
                </a:solidFill>
                <a:latin typeface="Calibri" panose="020F0502020204030204" pitchFamily="34" charset="0"/>
                <a:cs typeface="Calibri" panose="020F0502020204030204" pitchFamily="34" charset="0"/>
              </a:endParaRPr>
            </a:p>
          </p:txBody>
        </p:sp>
      </p:grpSp>
      <p:sp>
        <p:nvSpPr>
          <p:cNvPr id="20" name="타원 19"/>
          <p:cNvSpPr/>
          <p:nvPr/>
        </p:nvSpPr>
        <p:spPr>
          <a:xfrm>
            <a:off x="297470" y="843558"/>
            <a:ext cx="764840" cy="1177002"/>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67509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a:xfrm>
            <a:off x="1331640" y="681540"/>
            <a:ext cx="3456384" cy="1602178"/>
          </a:xfrm>
        </p:spPr>
        <p:txBody>
          <a:bodyPr/>
          <a:lstStyle/>
          <a:p>
            <a:r>
              <a:rPr lang="en-US" altLang="ko-KR" dirty="0" smtClean="0"/>
              <a:t>Algorithm </a:t>
            </a:r>
            <a:endParaRPr lang="en-US" altLang="ko-KR" dirty="0"/>
          </a:p>
          <a:p>
            <a:r>
              <a:rPr lang="en-US" altLang="ko-KR" dirty="0" smtClean="0"/>
              <a:t>Improvements</a:t>
            </a:r>
            <a:endParaRPr lang="ko-KR" altLang="en-US" dirty="0"/>
          </a:p>
        </p:txBody>
      </p:sp>
    </p:spTree>
    <p:extLst>
      <p:ext uri="{BB962C8B-B14F-4D97-AF65-F5344CB8AC3E}">
        <p14:creationId xmlns:p14="http://schemas.microsoft.com/office/powerpoint/2010/main" val="1459662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Algorithm improvements</a:t>
            </a:r>
            <a:endParaRPr lang="ko-KR" altLang="en-US" dirty="0"/>
          </a:p>
        </p:txBody>
      </p:sp>
      <p:sp>
        <p:nvSpPr>
          <p:cNvPr id="3" name="내용 개체 틀 2"/>
          <p:cNvSpPr>
            <a:spLocks noGrp="1"/>
          </p:cNvSpPr>
          <p:nvPr>
            <p:ph idx="1"/>
          </p:nvPr>
        </p:nvSpPr>
        <p:spPr>
          <a:xfrm>
            <a:off x="313184" y="915918"/>
            <a:ext cx="8723312" cy="1224136"/>
          </a:xfrm>
        </p:spPr>
        <p:txBody>
          <a:bodyPr>
            <a:noAutofit/>
          </a:bodyPr>
          <a:lstStyle/>
          <a:p>
            <a:r>
              <a:rPr lang="en-US" altLang="ko-KR" dirty="0" smtClean="0"/>
              <a:t>(Original) </a:t>
            </a:r>
            <a:r>
              <a:rPr lang="en-US" altLang="ko-KR" dirty="0"/>
              <a:t>Use of atmospheric instability indices CAPE, LI, KI, and SSI showing high accuracy in summer</a:t>
            </a:r>
            <a:endParaRPr lang="en-US" altLang="ko-KR" dirty="0" smtClean="0"/>
          </a:p>
          <a:p>
            <a:r>
              <a:rPr lang="en-US" altLang="ko-KR" dirty="0" smtClean="0"/>
              <a:t>(Improvement) </a:t>
            </a:r>
            <a:r>
              <a:rPr lang="en-US" altLang="ko-KR" dirty="0"/>
              <a:t>Additional use of the TTI </a:t>
            </a:r>
            <a:r>
              <a:rPr lang="en-US" altLang="ko-KR" dirty="0" smtClean="0"/>
              <a:t>to </a:t>
            </a:r>
            <a:r>
              <a:rPr lang="en-US" altLang="ko-KR" dirty="0"/>
              <a:t>detect convective clouds occurring in spring and </a:t>
            </a:r>
            <a:r>
              <a:rPr lang="en-US" altLang="ko-KR" dirty="0" smtClean="0"/>
              <a:t>fall</a:t>
            </a:r>
          </a:p>
          <a:p>
            <a:pPr marL="0" indent="0">
              <a:buNone/>
            </a:pPr>
            <a:r>
              <a:rPr lang="en-US" altLang="ko-KR" dirty="0"/>
              <a:t> </a:t>
            </a:r>
            <a:r>
              <a:rPr lang="en-US" altLang="ko-KR" dirty="0" smtClean="0"/>
              <a:t> ※ TTI = (T850-T500) + (Td850-T500)</a:t>
            </a:r>
            <a:endParaRPr lang="ko-KR" altLang="en-US" dirty="0"/>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8</a:t>
            </a:fld>
            <a:endParaRPr lang="en-US" dirty="0"/>
          </a:p>
        </p:txBody>
      </p:sp>
      <p:sp>
        <p:nvSpPr>
          <p:cNvPr id="5" name="텍스트 개체 틀 4"/>
          <p:cNvSpPr>
            <a:spLocks noGrp="1"/>
          </p:cNvSpPr>
          <p:nvPr>
            <p:ph type="body" sz="quarter" idx="13"/>
          </p:nvPr>
        </p:nvSpPr>
        <p:spPr>
          <a:xfrm>
            <a:off x="216631" y="627534"/>
            <a:ext cx="4176464" cy="415097"/>
          </a:xfrm>
        </p:spPr>
        <p:txBody>
          <a:bodyPr>
            <a:noAutofit/>
          </a:bodyPr>
          <a:lstStyle/>
          <a:p>
            <a:r>
              <a:rPr lang="en-US" altLang="ko-KR" dirty="0" smtClean="0">
                <a:latin typeface="Calibri" panose="020F0502020204030204" pitchFamily="34" charset="0"/>
                <a:cs typeface="Calibri" panose="020F0502020204030204" pitchFamily="34" charset="0"/>
              </a:rPr>
              <a:t>1) Use of Total Totals </a:t>
            </a:r>
            <a:r>
              <a:rPr lang="en-US" altLang="ko-KR" dirty="0">
                <a:latin typeface="Calibri" panose="020F0502020204030204" pitchFamily="34" charset="0"/>
                <a:cs typeface="Calibri" panose="020F0502020204030204" pitchFamily="34" charset="0"/>
              </a:rPr>
              <a:t>I</a:t>
            </a:r>
            <a:r>
              <a:rPr lang="en-US" altLang="ko-KR" dirty="0" smtClean="0">
                <a:latin typeface="Calibri" panose="020F0502020204030204" pitchFamily="34" charset="0"/>
                <a:cs typeface="Calibri" panose="020F0502020204030204" pitchFamily="34" charset="0"/>
              </a:rPr>
              <a:t>ndex(TTI) </a:t>
            </a:r>
            <a:endParaRPr lang="ko-KR" altLang="en-US" dirty="0">
              <a:latin typeface="Calibri" panose="020F0502020204030204" pitchFamily="34" charset="0"/>
              <a:cs typeface="Calibri" panose="020F0502020204030204" pitchFamily="34" charset="0"/>
            </a:endParaRPr>
          </a:p>
        </p:txBody>
      </p:sp>
      <p:sp>
        <p:nvSpPr>
          <p:cNvPr id="6" name="텍스트 개체 틀 4"/>
          <p:cNvSpPr txBox="1">
            <a:spLocks/>
          </p:cNvSpPr>
          <p:nvPr/>
        </p:nvSpPr>
        <p:spPr>
          <a:xfrm>
            <a:off x="216631" y="2195080"/>
            <a:ext cx="6882544" cy="415097"/>
          </a:xfrm>
          <a:prstGeom prst="rect">
            <a:avLst/>
          </a:prstGeom>
        </p:spPr>
        <p:txBody>
          <a:bodyPr vert="horz" lIns="91440" tIns="45720" rIns="91440" bIns="45720" rtlCol="0">
            <a:normAutofit/>
          </a:bodyPr>
          <a:lstStyle>
            <a:lvl1pPr marL="0" indent="0" algn="l" defTabSz="914400" rtl="0" eaLnBrk="1" latinLnBrk="1" hangingPunct="1">
              <a:spcBef>
                <a:spcPct val="20000"/>
              </a:spcBef>
              <a:buFontTx/>
              <a:buNone/>
              <a:defRPr lang="ko-KR" altLang="en-US" sz="1800" b="1" kern="1200" spc="0" baseline="0" dirty="0" smtClean="0">
                <a:ln>
                  <a:solidFill>
                    <a:schemeClr val="accent1">
                      <a:alpha val="0"/>
                    </a:schemeClr>
                  </a:solidFill>
                </a:ln>
                <a:solidFill>
                  <a:schemeClr val="accent1"/>
                </a:solidFill>
                <a:latin typeface="Arial" pitchFamily="34" charset="0"/>
                <a:ea typeface="맑은 고딕" panose="020B0503020000020004" pitchFamily="50" charset="-127"/>
                <a:cs typeface="Arial" pitchFamily="34" charset="0"/>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r>
              <a:rPr lang="en-US" altLang="ko-KR" dirty="0" smtClean="0">
                <a:latin typeface="Calibri" panose="020F0502020204030204" pitchFamily="34" charset="0"/>
                <a:cs typeface="Calibri" panose="020F0502020204030204" pitchFamily="34" charset="0"/>
              </a:rPr>
              <a:t>2) Algorithm threshold update considering seasonal characteristics</a:t>
            </a:r>
            <a:endParaRPr lang="en-US" dirty="0">
              <a:latin typeface="Calibri" panose="020F0502020204030204" pitchFamily="34" charset="0"/>
              <a:cs typeface="Calibri" panose="020F0502020204030204" pitchFamily="34" charset="0"/>
            </a:endParaRPr>
          </a:p>
        </p:txBody>
      </p:sp>
      <p:sp>
        <p:nvSpPr>
          <p:cNvPr id="8" name="내용 개체 틀 2"/>
          <p:cNvSpPr txBox="1">
            <a:spLocks/>
          </p:cNvSpPr>
          <p:nvPr/>
        </p:nvSpPr>
        <p:spPr>
          <a:xfrm>
            <a:off x="313184" y="2486915"/>
            <a:ext cx="8435280" cy="2533107"/>
          </a:xfrm>
          <a:prstGeom prst="rect">
            <a:avLst/>
          </a:prstGeom>
        </p:spPr>
        <p:txBody>
          <a:bodyPr vert="horz" lIns="91440" tIns="45720" rIns="91440" bIns="45720" rtlCol="0">
            <a:normAutofit/>
          </a:bodyPr>
          <a:lstStyle>
            <a:lvl1pPr marL="114300" indent="-114300" algn="l" defTabSz="914400" rtl="0" eaLnBrk="1" latinLnBrk="0" hangingPunct="1">
              <a:lnSpc>
                <a:spcPct val="130000"/>
              </a:lnSpc>
              <a:spcBef>
                <a:spcPct val="20000"/>
              </a:spcBef>
              <a:spcAft>
                <a:spcPts val="200"/>
              </a:spcAft>
              <a:buFont typeface="Arial"/>
              <a:buBlip>
                <a:blip r:embed="rId3"/>
              </a:buBlip>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marL="114300" marR="0" lvl="0" indent="-114300" algn="l" defTabSz="914400" rtl="0" eaLnBrk="1" fontAlgn="auto" latinLnBrk="0" hangingPunct="1">
              <a:lnSpc>
                <a:spcPct val="130000"/>
              </a:lnSpc>
              <a:spcBef>
                <a:spcPct val="20000"/>
              </a:spcBef>
              <a:spcAft>
                <a:spcPts val="200"/>
              </a:spcAft>
              <a:buClrTx/>
              <a:buSzTx/>
              <a:buFont typeface="Arial"/>
              <a:buBlip>
                <a:blip r:embed="rId3"/>
              </a:buBlip>
              <a:tabLst/>
              <a:defRPr/>
            </a:pPr>
            <a:r>
              <a:rPr kumimoji="0" lang="en-US" altLang="ko-KR" sz="1600" b="0" i="0" u="none" strike="noStrike" kern="1200" cap="none" spc="0" normalizeH="0" baseline="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rPr>
              <a:t> Case of convective clouds from June</a:t>
            </a:r>
            <a:r>
              <a:rPr kumimoji="0" lang="en-US" altLang="ko-KR" sz="1600" b="0" i="0" u="none" strike="noStrike" kern="1200" cap="none" spc="0" normalizeH="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rPr>
              <a:t> to December 2019 (</a:t>
            </a:r>
            <a:r>
              <a:rPr kumimoji="0" lang="en-US" altLang="ko-KR" sz="1600" b="0" i="0" u="none" strike="noStrike" kern="1200" cap="none" spc="0" normalizeH="0" baseline="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rPr>
              <a:t>207 CI events)</a:t>
            </a:r>
            <a:endParaRPr kumimoji="0" lang="ko-KR" altLang="en-US" sz="1600" b="0" i="0" u="none" strike="noStrike" kern="1200" cap="none" spc="0" normalizeH="0" baseline="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endParaRPr>
          </a:p>
          <a:p>
            <a:pPr marL="114300" marR="0" lvl="0" indent="-114300" algn="l" defTabSz="914400" rtl="0" eaLnBrk="1" fontAlgn="auto" latinLnBrk="0" hangingPunct="1">
              <a:lnSpc>
                <a:spcPct val="130000"/>
              </a:lnSpc>
              <a:spcBef>
                <a:spcPct val="20000"/>
              </a:spcBef>
              <a:spcAft>
                <a:spcPts val="200"/>
              </a:spcAft>
              <a:buClrTx/>
              <a:buSzTx/>
              <a:buFont typeface="Arial"/>
              <a:buBlip>
                <a:blip r:embed="rId3"/>
              </a:buBlip>
              <a:tabLst/>
              <a:defRPr/>
            </a:pPr>
            <a:r>
              <a:rPr kumimoji="0" lang="en-US" altLang="ko-KR" sz="1600" b="0" i="0" u="none" strike="noStrike" kern="1200" cap="none" spc="0" normalizeH="0" baseline="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rPr>
              <a:t> Separated</a:t>
            </a:r>
            <a:r>
              <a:rPr kumimoji="0" lang="en-US" altLang="ko-KR" sz="1600" b="0" i="0" u="none" strike="noStrike" kern="1200" cap="none" spc="0" normalizeH="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rPr>
              <a:t> into March-May (</a:t>
            </a:r>
            <a:r>
              <a:rPr lang="en-US" altLang="ko-KR" spc="0"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Spring), </a:t>
            </a:r>
            <a:r>
              <a:rPr kumimoji="0" lang="en-US" altLang="ko-KR" sz="1600" b="0" i="0" u="none" strike="noStrike" kern="1200" cap="none" spc="0" normalizeH="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rPr>
              <a:t>June-September (Summer</a:t>
            </a:r>
            <a:r>
              <a:rPr kumimoji="0" lang="en-US" altLang="ko-KR" sz="1600" i="0" u="none" strike="noStrike" kern="1200" cap="none" spc="0" normalizeH="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rPr>
              <a:t>)</a:t>
            </a:r>
            <a:r>
              <a:rPr kumimoji="0" lang="en-US" altLang="ko-KR" sz="1600" i="0" u="none" strike="noStrike" kern="1200" cap="none" spc="0" normalizeH="0" baseline="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rPr>
              <a:t>, and October-February (Autumn, Winter)</a:t>
            </a:r>
          </a:p>
          <a:p>
            <a:pPr marL="114300" marR="0" lvl="0" indent="-114300" algn="l" defTabSz="914400" rtl="0" eaLnBrk="1" fontAlgn="auto" latinLnBrk="0" hangingPunct="1">
              <a:lnSpc>
                <a:spcPct val="130000"/>
              </a:lnSpc>
              <a:spcBef>
                <a:spcPct val="20000"/>
              </a:spcBef>
              <a:spcAft>
                <a:spcPts val="200"/>
              </a:spcAft>
              <a:buClrTx/>
              <a:buSzTx/>
              <a:buFont typeface="Arial"/>
              <a:buBlip>
                <a:blip r:embed="rId3"/>
              </a:buBlip>
              <a:tabLst/>
              <a:defRPr/>
            </a:pPr>
            <a:endParaRPr kumimoji="0" lang="en-US" altLang="ko-KR" sz="500" i="0" u="none" strike="noStrike" kern="1200" cap="none" spc="0" normalizeH="0" baseline="0" noProof="0" dirty="0" smtClean="0">
              <a:ln>
                <a:solidFill>
                  <a:srgbClr val="4F81BD">
                    <a:alpha val="0"/>
                  </a:srgbClr>
                </a:solidFill>
              </a:ln>
              <a:solidFill>
                <a:prstClr val="black">
                  <a:lumMod val="75000"/>
                  <a:lumOff val="25000"/>
                </a:prstClr>
              </a:solidFill>
              <a:effectLst/>
              <a:uLnTx/>
              <a:uFillTx/>
            </a:endParaRPr>
          </a:p>
          <a:p>
            <a:pPr marL="0" indent="0">
              <a:buNone/>
              <a:defRPr/>
            </a:pPr>
            <a:r>
              <a:rPr lang="en-US" altLang="ko-KR" sz="1800" b="1" spc="0"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altLang="ko-KR" sz="1800" b="1" spc="0"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Improved detection performance of convective clouds occurring in spring and</a:t>
            </a:r>
            <a:br>
              <a:rPr lang="en-US" altLang="ko-KR" sz="1800" b="1" spc="0"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br>
            <a:r>
              <a:rPr lang="en-US" altLang="ko-KR" sz="1800" b="1" spc="0"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     autumn through 1) and 2)</a:t>
            </a:r>
            <a:endParaRPr lang="en-US" altLang="ko-KR" sz="1800" b="1" spc="0" dirty="0">
              <a:ln>
                <a:solidFill>
                  <a:srgbClr val="4F81BD">
                    <a:alpha val="0"/>
                  </a:srgbClr>
                </a:solidFill>
              </a:ln>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0443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Algorithm improvements</a:t>
            </a:r>
            <a:endParaRPr lang="ko-KR" altLang="en-US" dirty="0"/>
          </a:p>
        </p:txBody>
      </p:sp>
      <p:sp>
        <p:nvSpPr>
          <p:cNvPr id="4" name="슬라이드 번호 개체 틀 3"/>
          <p:cNvSpPr>
            <a:spLocks noGrp="1"/>
          </p:cNvSpPr>
          <p:nvPr>
            <p:ph type="sldNum" sz="quarter" idx="12"/>
          </p:nvPr>
        </p:nvSpPr>
        <p:spPr/>
        <p:txBody>
          <a:bodyPr/>
          <a:lstStyle/>
          <a:p>
            <a:fld id="{5555D124-8283-4C8F-A8D2-E075402C1099}" type="slidenum">
              <a:rPr lang="en-US" altLang="ko-KR" smtClean="0"/>
              <a:pPr/>
              <a:t>9</a:t>
            </a:fld>
            <a:endParaRPr lang="en-US" dirty="0"/>
          </a:p>
        </p:txBody>
      </p:sp>
      <p:sp>
        <p:nvSpPr>
          <p:cNvPr id="7" name="텍스트 개체 틀 4"/>
          <p:cNvSpPr txBox="1">
            <a:spLocks/>
          </p:cNvSpPr>
          <p:nvPr/>
        </p:nvSpPr>
        <p:spPr>
          <a:xfrm>
            <a:off x="204644" y="549261"/>
            <a:ext cx="5735508" cy="415097"/>
          </a:xfrm>
          <a:prstGeom prst="rect">
            <a:avLst/>
          </a:prstGeom>
        </p:spPr>
        <p:txBody>
          <a:bodyPr vert="horz" lIns="91440" tIns="45720" rIns="91440" bIns="45720" rtlCol="0">
            <a:noAutofit/>
          </a:bodyPr>
          <a:lstStyle>
            <a:lvl1pPr marL="0" indent="0" algn="l" defTabSz="914400" rtl="0" eaLnBrk="1" latinLnBrk="1" hangingPunct="1">
              <a:spcBef>
                <a:spcPct val="20000"/>
              </a:spcBef>
              <a:buFontTx/>
              <a:buNone/>
              <a:defRPr lang="ko-KR" altLang="en-US" sz="1800" b="1" kern="1200" spc="0" baseline="0" dirty="0" smtClean="0">
                <a:ln>
                  <a:solidFill>
                    <a:schemeClr val="accent1">
                      <a:alpha val="0"/>
                    </a:schemeClr>
                  </a:solidFill>
                </a:ln>
                <a:solidFill>
                  <a:schemeClr val="accent1"/>
                </a:solidFill>
                <a:latin typeface="Arial" pitchFamily="34" charset="0"/>
                <a:ea typeface="맑은 고딕" panose="020B0503020000020004" pitchFamily="50" charset="-127"/>
                <a:cs typeface="Arial" pitchFamily="34" charset="0"/>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r>
              <a:rPr lang="en-US" altLang="ko-KR" dirty="0" smtClean="0">
                <a:latin typeface="Calibri" panose="020F0502020204030204" pitchFamily="34" charset="0"/>
                <a:cs typeface="Calibri" panose="020F0502020204030204" pitchFamily="34" charset="0"/>
              </a:rPr>
              <a:t>3) Expansion of the cloud object size</a:t>
            </a:r>
            <a:endParaRPr lang="en-US" dirty="0">
              <a:latin typeface="Calibri" panose="020F0502020204030204" pitchFamily="34" charset="0"/>
              <a:cs typeface="Calibri" panose="020F0502020204030204" pitchFamily="34" charset="0"/>
            </a:endParaRPr>
          </a:p>
        </p:txBody>
      </p:sp>
      <p:sp>
        <p:nvSpPr>
          <p:cNvPr id="9" name="내용 개체 틀 2"/>
          <p:cNvSpPr txBox="1">
            <a:spLocks/>
          </p:cNvSpPr>
          <p:nvPr/>
        </p:nvSpPr>
        <p:spPr>
          <a:xfrm>
            <a:off x="368321" y="909186"/>
            <a:ext cx="8568952" cy="830715"/>
          </a:xfrm>
          <a:prstGeom prst="rect">
            <a:avLst/>
          </a:prstGeom>
        </p:spPr>
        <p:txBody>
          <a:bodyPr vert="horz" lIns="91440" tIns="45720" rIns="91440" bIns="45720" rtlCol="0">
            <a:noAutofit/>
          </a:bodyPr>
          <a:lstStyle>
            <a:lvl1pPr marL="114300" indent="-114300" algn="l" defTabSz="914400" rtl="0" eaLnBrk="1" latinLnBrk="0" hangingPunct="1">
              <a:lnSpc>
                <a:spcPct val="130000"/>
              </a:lnSpc>
              <a:spcBef>
                <a:spcPct val="20000"/>
              </a:spcBef>
              <a:spcAft>
                <a:spcPts val="200"/>
              </a:spcAft>
              <a:buFont typeface="Arial"/>
              <a:buBlip>
                <a:blip r:embed="rId3"/>
              </a:buBlip>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marL="180000" indent="-180000">
              <a:lnSpc>
                <a:spcPct val="100000"/>
              </a:lnSpc>
              <a:defRPr/>
            </a:pPr>
            <a:r>
              <a:rPr kumimoji="0" lang="en-US" altLang="ko-KR" sz="1600" b="0" i="0" u="none" strike="noStrike" kern="1200" cap="none" spc="0" normalizeH="0" baseline="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rPr>
              <a:t>(Original) The horizontal</a:t>
            </a:r>
            <a:r>
              <a:rPr kumimoji="0" lang="en-US" altLang="ko-KR" sz="1600" b="0" i="0" u="none" strike="noStrike" kern="1200" cap="none" spc="0" normalizeH="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rPr>
              <a:t> scale of clustered cloud objects is limited to less than 20km</a:t>
            </a:r>
          </a:p>
          <a:p>
            <a:pPr marL="180000" indent="-180000">
              <a:lnSpc>
                <a:spcPct val="100000"/>
              </a:lnSpc>
              <a:defRPr/>
            </a:pPr>
            <a:r>
              <a:rPr lang="en-US" altLang="ko-KR" spc="0" noProof="0"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sym typeface="Wingdings" panose="05000000000000000000" pitchFamily="2" charset="2"/>
              </a:rPr>
              <a:t>(Improvement)</a:t>
            </a:r>
            <a:r>
              <a:rPr kumimoji="0" lang="en-US" altLang="ko-KR" sz="1600" b="0" i="0" u="none" strike="noStrike" kern="1200" cap="none" spc="0" normalizeH="0" baseline="0" noProof="0" dirty="0" smtClean="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lang="en-US" altLang="ko-KR" spc="0" dirty="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sym typeface="Wingdings" panose="05000000000000000000" pitchFamily="2" charset="2"/>
              </a:rPr>
              <a:t>Changed the horizontal scale from </a:t>
            </a:r>
            <a:r>
              <a:rPr lang="en-US" altLang="ko-KR" spc="0"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sym typeface="Wingdings" panose="05000000000000000000" pitchFamily="2" charset="2"/>
              </a:rPr>
              <a:t>~ 20km to ~ 25km</a:t>
            </a:r>
          </a:p>
          <a:p>
            <a:pPr marL="0" indent="0">
              <a:lnSpc>
                <a:spcPct val="100000"/>
              </a:lnSpc>
              <a:buNone/>
              <a:defRPr/>
            </a:pPr>
            <a:endParaRPr lang="en-US" altLang="ko-KR" spc="0" dirty="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sym typeface="Wingdings" panose="05000000000000000000" pitchFamily="2" charset="2"/>
            </a:endParaRPr>
          </a:p>
        </p:txBody>
      </p:sp>
      <p:sp>
        <p:nvSpPr>
          <p:cNvPr id="12" name="텍스트 개체 틀 4"/>
          <p:cNvSpPr txBox="1">
            <a:spLocks/>
          </p:cNvSpPr>
          <p:nvPr/>
        </p:nvSpPr>
        <p:spPr>
          <a:xfrm>
            <a:off x="204644" y="1589656"/>
            <a:ext cx="8148704" cy="432047"/>
          </a:xfrm>
          <a:prstGeom prst="rect">
            <a:avLst/>
          </a:prstGeom>
        </p:spPr>
        <p:txBody>
          <a:bodyPr vert="horz" lIns="91440" tIns="45720" rIns="91440" bIns="45720" rtlCol="0">
            <a:normAutofit/>
          </a:bodyPr>
          <a:lstStyle>
            <a:lvl1pPr marL="0" indent="0" algn="l" defTabSz="914400" rtl="0" eaLnBrk="1" latinLnBrk="1" hangingPunct="1">
              <a:spcBef>
                <a:spcPct val="20000"/>
              </a:spcBef>
              <a:buFontTx/>
              <a:buNone/>
              <a:defRPr lang="ko-KR" altLang="en-US" sz="1800" b="1" kern="1200" spc="0" baseline="0" dirty="0" smtClean="0">
                <a:ln>
                  <a:solidFill>
                    <a:schemeClr val="accent1">
                      <a:alpha val="0"/>
                    </a:schemeClr>
                  </a:solidFill>
                </a:ln>
                <a:solidFill>
                  <a:schemeClr val="accent1"/>
                </a:solidFill>
                <a:latin typeface="Arial" pitchFamily="34" charset="0"/>
                <a:ea typeface="맑은 고딕" panose="020B0503020000020004" pitchFamily="50" charset="-127"/>
                <a:cs typeface="Arial" pitchFamily="34" charset="0"/>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r>
              <a:rPr lang="en-US" altLang="ko-KR" dirty="0" smtClean="0">
                <a:latin typeface="Calibri" panose="020F0502020204030204" pitchFamily="34" charset="0"/>
                <a:cs typeface="Calibri" panose="020F0502020204030204" pitchFamily="34" charset="0"/>
              </a:rPr>
              <a:t>4) Reduced </a:t>
            </a:r>
            <a:r>
              <a:rPr lang="en-US" altLang="ko-KR" dirty="0">
                <a:latin typeface="Calibri" panose="020F0502020204030204" pitchFamily="34" charset="0"/>
                <a:cs typeface="Calibri" panose="020F0502020204030204" pitchFamily="34" charset="0"/>
              </a:rPr>
              <a:t>daytime false </a:t>
            </a:r>
            <a:r>
              <a:rPr lang="en-US" altLang="ko-KR" dirty="0" smtClean="0">
                <a:latin typeface="Calibri" panose="020F0502020204030204" pitchFamily="34" charset="0"/>
                <a:cs typeface="Calibri" panose="020F0502020204030204" pitchFamily="34" charset="0"/>
              </a:rPr>
              <a:t>alarms </a:t>
            </a:r>
            <a:r>
              <a:rPr lang="en-US" altLang="ko-KR" dirty="0">
                <a:latin typeface="Calibri" panose="020F0502020204030204" pitchFamily="34" charset="0"/>
                <a:cs typeface="Calibri" panose="020F0502020204030204" pitchFamily="34" charset="0"/>
              </a:rPr>
              <a:t>using visible channel reflectivity</a:t>
            </a:r>
            <a:endParaRPr lang="en-US" dirty="0">
              <a:latin typeface="Calibri" panose="020F0502020204030204" pitchFamily="34" charset="0"/>
              <a:cs typeface="Calibri" panose="020F0502020204030204" pitchFamily="34" charset="0"/>
            </a:endParaRPr>
          </a:p>
        </p:txBody>
      </p:sp>
      <p:sp>
        <p:nvSpPr>
          <p:cNvPr id="13" name="내용 개체 틀 2"/>
          <p:cNvSpPr txBox="1">
            <a:spLocks/>
          </p:cNvSpPr>
          <p:nvPr/>
        </p:nvSpPr>
        <p:spPr>
          <a:xfrm>
            <a:off x="358812" y="1922837"/>
            <a:ext cx="8605676" cy="1080961"/>
          </a:xfrm>
          <a:prstGeom prst="rect">
            <a:avLst/>
          </a:prstGeom>
        </p:spPr>
        <p:txBody>
          <a:bodyPr vert="horz" lIns="91440" tIns="45720" rIns="91440" bIns="45720" rtlCol="0">
            <a:noAutofit/>
          </a:bodyPr>
          <a:lstStyle>
            <a:lvl1pPr marL="180000" indent="-180000" algn="l" defTabSz="914400" rtl="0" eaLnBrk="1" latinLnBrk="0" hangingPunct="1">
              <a:lnSpc>
                <a:spcPct val="130000"/>
              </a:lnSpc>
              <a:spcBef>
                <a:spcPct val="20000"/>
              </a:spcBef>
              <a:spcAft>
                <a:spcPts val="200"/>
              </a:spcAft>
              <a:buFont typeface="Arial"/>
              <a:buBlip>
                <a:blip r:embed="rId3"/>
              </a:buBlip>
              <a:defRPr lang="ko-KR" altLang="en-US" sz="1600" kern="1200" spc="0" baseline="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lvl="0">
              <a:lnSpc>
                <a:spcPct val="100000"/>
              </a:lnSpc>
              <a:defRPr/>
            </a:pPr>
            <a:r>
              <a:rPr lang="en-US" altLang="ko-KR"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Reflectance </a:t>
            </a:r>
            <a:r>
              <a:rPr lang="en-US" altLang="ko-KR" dirty="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of visible </a:t>
            </a:r>
            <a:r>
              <a:rPr lang="en-US" altLang="ko-KR"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channel (0.64</a:t>
            </a:r>
            <a:r>
              <a:rPr lang="el-GR" altLang="ko-KR"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μ</a:t>
            </a:r>
            <a:r>
              <a:rPr lang="en-US" altLang="ko-KR"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m)</a:t>
            </a:r>
          </a:p>
          <a:p>
            <a:pPr marL="0" lvl="0" indent="0">
              <a:lnSpc>
                <a:spcPct val="100000"/>
              </a:lnSpc>
              <a:buNone/>
              <a:defRPr/>
            </a:pPr>
            <a:r>
              <a:rPr lang="en-US" altLang="ko-KR" dirty="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 </a:t>
            </a:r>
            <a:r>
              <a:rPr lang="en-US" altLang="ko-KR"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 High </a:t>
            </a:r>
            <a:r>
              <a:rPr lang="en-US" altLang="ko-KR" dirty="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level clouds made up of ice have less reflectivity than lower level clouds made up </a:t>
            </a:r>
            <a:r>
              <a:rPr lang="en-US" altLang="ko-KR"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of water </a:t>
            </a:r>
          </a:p>
          <a:p>
            <a:pPr lvl="0">
              <a:lnSpc>
                <a:spcPct val="100000"/>
              </a:lnSpc>
              <a:defRPr/>
            </a:pPr>
            <a:r>
              <a:rPr lang="en-US" altLang="ko-KR" dirty="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If the 0.64μm </a:t>
            </a:r>
            <a:r>
              <a:rPr lang="en-US" altLang="ko-KR"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reflectance </a:t>
            </a:r>
            <a:r>
              <a:rPr lang="en-US" altLang="ko-KR" dirty="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is less than 0.4, it is </a:t>
            </a:r>
            <a:r>
              <a:rPr lang="en-US" altLang="ko-KR"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considered </a:t>
            </a:r>
            <a:r>
              <a:rPr lang="en-US" altLang="ko-KR" dirty="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clear </a:t>
            </a:r>
            <a:r>
              <a:rPr lang="en-US" altLang="ko-KR"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skies </a:t>
            </a:r>
            <a:r>
              <a:rPr lang="en-US" altLang="ko-KR" dirty="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and cirrus </a:t>
            </a:r>
            <a:r>
              <a:rPr lang="en-US" altLang="ko-KR" dirty="0" smtClean="0">
                <a:ln>
                  <a:solidFill>
                    <a:srgbClr val="4F81BD">
                      <a:alpha val="0"/>
                    </a:srgbClr>
                  </a:solidFill>
                </a:ln>
                <a:solidFill>
                  <a:prstClr val="black">
                    <a:lumMod val="75000"/>
                    <a:lumOff val="25000"/>
                  </a:prstClr>
                </a:solidFill>
                <a:latin typeface="Calibri" panose="020F0502020204030204" pitchFamily="34" charset="0"/>
                <a:cs typeface="Calibri" panose="020F0502020204030204" pitchFamily="34" charset="0"/>
              </a:rPr>
              <a:t>clouds</a:t>
            </a:r>
          </a:p>
        </p:txBody>
      </p:sp>
      <p:sp>
        <p:nvSpPr>
          <p:cNvPr id="19" name="Rectangle 14"/>
          <p:cNvSpPr>
            <a:spLocks noChangeArrowheads="1"/>
          </p:cNvSpPr>
          <p:nvPr/>
        </p:nvSpPr>
        <p:spPr bwMode="auto">
          <a:xfrm>
            <a:off x="1252118" y="237743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4" name="그림 13"/>
          <p:cNvPicPr>
            <a:picLocks noChangeAspect="1"/>
          </p:cNvPicPr>
          <p:nvPr/>
        </p:nvPicPr>
        <p:blipFill rotWithShape="1">
          <a:blip r:embed="rId4"/>
          <a:srcRect l="8236" t="20761" r="5913" b="19640"/>
          <a:stretch/>
        </p:blipFill>
        <p:spPr>
          <a:xfrm>
            <a:off x="827584" y="2884588"/>
            <a:ext cx="2442115" cy="1709480"/>
          </a:xfrm>
          <a:prstGeom prst="rect">
            <a:avLst/>
          </a:prstGeom>
        </p:spPr>
      </p:pic>
      <p:sp>
        <p:nvSpPr>
          <p:cNvPr id="16" name="내용 개체 틀 2"/>
          <p:cNvSpPr txBox="1">
            <a:spLocks/>
          </p:cNvSpPr>
          <p:nvPr/>
        </p:nvSpPr>
        <p:spPr>
          <a:xfrm>
            <a:off x="358812" y="4543388"/>
            <a:ext cx="8605676" cy="519357"/>
          </a:xfrm>
          <a:prstGeom prst="rect">
            <a:avLst/>
          </a:prstGeom>
        </p:spPr>
        <p:txBody>
          <a:bodyPr vert="horz" lIns="91440" tIns="45720" rIns="91440" bIns="45720" rtlCol="0">
            <a:noAutofit/>
          </a:bodyPr>
          <a:lstStyle>
            <a:lvl1pPr marL="180000" indent="-180000" algn="l" defTabSz="914400" rtl="0" eaLnBrk="1" latinLnBrk="0" hangingPunct="1">
              <a:lnSpc>
                <a:spcPct val="130000"/>
              </a:lnSpc>
              <a:spcBef>
                <a:spcPct val="20000"/>
              </a:spcBef>
              <a:spcAft>
                <a:spcPts val="200"/>
              </a:spcAft>
              <a:buFont typeface="Arial"/>
              <a:buBlip>
                <a:blip r:embed="rId3"/>
              </a:buBlip>
              <a:defRPr lang="ko-KR" altLang="en-US" sz="1600" kern="1200" spc="0" baseline="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1pPr>
            <a:lvl2pPr marL="742950" indent="-28575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spcBef>
                <a:spcPct val="20000"/>
              </a:spcBef>
              <a:buFont typeface="Arial"/>
              <a:buChar cha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spcBef>
                <a:spcPct val="20000"/>
              </a:spcBef>
              <a:buFont typeface="Arial"/>
              <a:buChar cha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ko-KR" sz="1800" b="1"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altLang="ko-KR" sz="1800" b="1" dirty="0">
                <a:solidFill>
                  <a:srgbClr val="C00000"/>
                </a:solidFill>
                <a:latin typeface="Calibri" panose="020F0502020204030204" pitchFamily="34" charset="0"/>
                <a:cs typeface="Calibri" panose="020F0502020204030204" pitchFamily="34" charset="0"/>
                <a:sym typeface="Wingdings" panose="05000000000000000000" pitchFamily="2" charset="2"/>
              </a:rPr>
              <a:t>Improvement of false detection in cirrus and non-convective clouds through </a:t>
            </a:r>
            <a:r>
              <a:rPr lang="en-US" altLang="ko-KR" sz="1800" b="1"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3) </a:t>
            </a:r>
            <a:r>
              <a:rPr lang="en-US" altLang="ko-KR" sz="1800" b="1" dirty="0">
                <a:solidFill>
                  <a:srgbClr val="C00000"/>
                </a:solidFill>
                <a:latin typeface="Calibri" panose="020F0502020204030204" pitchFamily="34" charset="0"/>
                <a:cs typeface="Calibri" panose="020F0502020204030204" pitchFamily="34" charset="0"/>
                <a:sym typeface="Wingdings" panose="05000000000000000000" pitchFamily="2" charset="2"/>
              </a:rPr>
              <a:t>and 4</a:t>
            </a:r>
            <a:r>
              <a:rPr lang="en-US" altLang="ko-KR" sz="1800" b="1"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a:t>
            </a:r>
            <a:endParaRPr lang="en-US" altLang="ko-KR" sz="1800" b="1" dirty="0">
              <a:ln>
                <a:solidFill>
                  <a:srgbClr val="4F81BD">
                    <a:alpha val="0"/>
                  </a:srgbClr>
                </a:solidFill>
              </a:ln>
              <a:solidFill>
                <a:srgbClr val="C00000"/>
              </a:solidFill>
              <a:latin typeface="Calibri" panose="020F0502020204030204" pitchFamily="34" charset="0"/>
              <a:cs typeface="Calibri" panose="020F0502020204030204" pitchFamily="34" charset="0"/>
            </a:endParaRPr>
          </a:p>
          <a:p>
            <a:pPr marL="0" lvl="0" indent="0">
              <a:lnSpc>
                <a:spcPct val="100000"/>
              </a:lnSpc>
              <a:buNone/>
              <a:defRPr/>
            </a:pPr>
            <a:endParaRPr kumimoji="0" lang="ko-KR" altLang="en-US" b="0" i="0" u="none" strike="noStrike" kern="1200" cap="none" spc="0" normalizeH="0" baseline="0" noProof="0" dirty="0">
              <a:ln>
                <a:solidFill>
                  <a:srgbClr val="4F81BD">
                    <a:alpha val="0"/>
                  </a:srgbClr>
                </a:solidFill>
              </a:ln>
              <a:solidFill>
                <a:prstClr val="black">
                  <a:lumMod val="75000"/>
                  <a:lumOff val="25000"/>
                </a:prstClr>
              </a:solidFill>
              <a:effectLst/>
              <a:uLnTx/>
              <a:uFillTx/>
              <a:latin typeface="Calibri" panose="020F0502020204030204" pitchFamily="34" charset="0"/>
              <a:cs typeface="Calibri" panose="020F0502020204030204" pitchFamily="34" charset="0"/>
            </a:endParaRPr>
          </a:p>
        </p:txBody>
      </p:sp>
      <p:pic>
        <p:nvPicPr>
          <p:cNvPr id="17" name="그림 16"/>
          <p:cNvPicPr>
            <a:picLocks noChangeAspect="1"/>
          </p:cNvPicPr>
          <p:nvPr/>
        </p:nvPicPr>
        <p:blipFill rotWithShape="1">
          <a:blip r:embed="rId5"/>
          <a:srcRect l="7570" t="22147" r="10683" b="21080"/>
          <a:stretch/>
        </p:blipFill>
        <p:spPr>
          <a:xfrm>
            <a:off x="3481886" y="2884588"/>
            <a:ext cx="2458266" cy="1720786"/>
          </a:xfrm>
          <a:prstGeom prst="rect">
            <a:avLst/>
          </a:prstGeom>
        </p:spPr>
      </p:pic>
      <p:sp>
        <p:nvSpPr>
          <p:cNvPr id="18" name="내용 개체 틀 2"/>
          <p:cNvSpPr>
            <a:spLocks noGrp="1"/>
          </p:cNvSpPr>
          <p:nvPr>
            <p:ph idx="1"/>
          </p:nvPr>
        </p:nvSpPr>
        <p:spPr>
          <a:xfrm>
            <a:off x="5940152" y="3107653"/>
            <a:ext cx="2592288" cy="989772"/>
          </a:xfrm>
        </p:spPr>
        <p:txBody>
          <a:bodyPr>
            <a:noAutofit/>
          </a:bodyPr>
          <a:lstStyle/>
          <a:p>
            <a:pPr marL="0" indent="0">
              <a:lnSpc>
                <a:spcPct val="100000"/>
              </a:lnSpc>
              <a:buNone/>
            </a:pPr>
            <a:r>
              <a:rPr lang="en-US" altLang="ko-KR" dirty="0" smtClean="0"/>
              <a:t>- A </a:t>
            </a:r>
            <a:r>
              <a:rPr lang="en-US" altLang="ko-KR" dirty="0">
                <a:sym typeface="Wingdings" panose="05000000000000000000" pitchFamily="2" charset="2"/>
              </a:rPr>
              <a:t>:</a:t>
            </a:r>
            <a:r>
              <a:rPr lang="en-US" altLang="ko-KR" dirty="0" smtClean="0">
                <a:sym typeface="Wingdings" panose="05000000000000000000" pitchFamily="2" charset="2"/>
              </a:rPr>
              <a:t> High level cloud</a:t>
            </a:r>
            <a:br>
              <a:rPr lang="en-US" altLang="ko-KR" dirty="0" smtClean="0">
                <a:sym typeface="Wingdings" panose="05000000000000000000" pitchFamily="2" charset="2"/>
              </a:rPr>
            </a:br>
            <a:r>
              <a:rPr lang="en-US" altLang="ko-KR" dirty="0" smtClean="0">
                <a:sym typeface="Wingdings" panose="05000000000000000000" pitchFamily="2" charset="2"/>
              </a:rPr>
              <a:t>- B : Low level cloud</a:t>
            </a:r>
            <a:br>
              <a:rPr lang="en-US" altLang="ko-KR" dirty="0" smtClean="0">
                <a:sym typeface="Wingdings" panose="05000000000000000000" pitchFamily="2" charset="2"/>
              </a:rPr>
            </a:br>
            <a:r>
              <a:rPr lang="en-US" altLang="ko-KR" dirty="0" smtClean="0">
                <a:sym typeface="Wingdings" panose="05000000000000000000" pitchFamily="2" charset="2"/>
              </a:rPr>
              <a:t>- C : Convective cloud</a:t>
            </a:r>
            <a:endParaRPr lang="ko-KR" altLang="en-US" dirty="0"/>
          </a:p>
        </p:txBody>
      </p:sp>
      <p:sp>
        <p:nvSpPr>
          <p:cNvPr id="21" name="직사각형 20"/>
          <p:cNvSpPr/>
          <p:nvPr/>
        </p:nvSpPr>
        <p:spPr>
          <a:xfrm>
            <a:off x="832738" y="2881910"/>
            <a:ext cx="570910" cy="225743"/>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smtClean="0">
                <a:solidFill>
                  <a:prstClr val="black"/>
                </a:solidFill>
                <a:latin typeface="Calibri" panose="020F0502020204030204" pitchFamily="34" charset="0"/>
                <a:cs typeface="Calibri" panose="020F0502020204030204" pitchFamily="34" charset="0"/>
              </a:rPr>
              <a:t>VIS</a:t>
            </a:r>
            <a:endParaRPr lang="ko-KR" altLang="en-US" sz="1600" dirty="0">
              <a:solidFill>
                <a:prstClr val="black"/>
              </a:solidFill>
              <a:latin typeface="Calibri" panose="020F0502020204030204" pitchFamily="34" charset="0"/>
              <a:cs typeface="Calibri" panose="020F0502020204030204" pitchFamily="34" charset="0"/>
            </a:endParaRPr>
          </a:p>
        </p:txBody>
      </p:sp>
      <p:sp>
        <p:nvSpPr>
          <p:cNvPr id="22" name="직사각형 21"/>
          <p:cNvSpPr/>
          <p:nvPr/>
        </p:nvSpPr>
        <p:spPr>
          <a:xfrm>
            <a:off x="3493454" y="2881910"/>
            <a:ext cx="502482" cy="225743"/>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smtClean="0">
                <a:solidFill>
                  <a:prstClr val="black"/>
                </a:solidFill>
                <a:latin typeface="Calibri" panose="020F0502020204030204" pitchFamily="34" charset="0"/>
                <a:cs typeface="Calibri" panose="020F0502020204030204" pitchFamily="34" charset="0"/>
              </a:rPr>
              <a:t>IR</a:t>
            </a:r>
            <a:endParaRPr lang="ko-KR" altLang="en-US" sz="16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662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6051</TotalTime>
  <Words>1655</Words>
  <Application>Microsoft Office PowerPoint</Application>
  <PresentationFormat>화면 슬라이드 쇼(16:9)</PresentationFormat>
  <Paragraphs>275</Paragraphs>
  <Slides>23</Slides>
  <Notes>20</Notes>
  <HiddenSlides>0</HiddenSlides>
  <MMClips>0</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23</vt:i4>
      </vt:variant>
    </vt:vector>
  </HeadingPairs>
  <TitlesOfParts>
    <vt:vector size="33" baseType="lpstr">
      <vt:lpstr>Arial Unicode MS</vt:lpstr>
      <vt:lpstr>宋体</vt:lpstr>
      <vt:lpstr>맑은 고딕</vt:lpstr>
      <vt:lpstr>함초롬바탕</vt:lpstr>
      <vt:lpstr>휴먼가는팸체</vt:lpstr>
      <vt:lpstr>Arial</vt:lpstr>
      <vt:lpstr>Calibri</vt:lpstr>
      <vt:lpstr>Times New Roman</vt:lpstr>
      <vt:lpstr>Wingdings</vt:lpstr>
      <vt:lpstr>Office 테마</vt:lpstr>
      <vt:lpstr>Improvement of GK2A Convective Initiation Algorithm at NMSC/KMA</vt:lpstr>
      <vt:lpstr>Introduction</vt:lpstr>
      <vt:lpstr>PowerPoint 프레젠테이션</vt:lpstr>
      <vt:lpstr>Algorithm Overview</vt:lpstr>
      <vt:lpstr>Data and method</vt:lpstr>
      <vt:lpstr>GK2A CI product Issues</vt:lpstr>
      <vt:lpstr>PowerPoint 프레젠테이션</vt:lpstr>
      <vt:lpstr>Algorithm improvements</vt:lpstr>
      <vt:lpstr>Algorithm improvements</vt:lpstr>
      <vt:lpstr>Algorithm improvements</vt:lpstr>
      <vt:lpstr>Algorithm improvements</vt:lpstr>
      <vt:lpstr>PowerPoint 프레젠테이션</vt:lpstr>
      <vt:lpstr>Result</vt:lpstr>
      <vt:lpstr>Result</vt:lpstr>
      <vt:lpstr>Result</vt:lpstr>
      <vt:lpstr>Result</vt:lpstr>
      <vt:lpstr>Validation</vt:lpstr>
      <vt:lpstr>Validation</vt:lpstr>
      <vt:lpstr>PowerPoint 프레젠테이션</vt:lpstr>
      <vt:lpstr>Summary</vt:lpstr>
      <vt:lpstr>Future works</vt:lpstr>
      <vt:lpstr>Thank you !</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박혜인_내부</cp:lastModifiedBy>
  <cp:revision>294</cp:revision>
  <dcterms:created xsi:type="dcterms:W3CDTF">2018-07-25T01:41:35Z</dcterms:created>
  <dcterms:modified xsi:type="dcterms:W3CDTF">2021-04-06T01:17:31Z</dcterms:modified>
</cp:coreProperties>
</file>